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58" r:id="rId5"/>
    <p:sldId id="271" r:id="rId6"/>
    <p:sldId id="272" r:id="rId7"/>
    <p:sldId id="268" r:id="rId8"/>
    <p:sldId id="269" r:id="rId9"/>
    <p:sldId id="270" r:id="rId10"/>
    <p:sldId id="263" r:id="rId11"/>
    <p:sldId id="260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0041A-1412-5F40-86C5-0B87CF97B31B}" type="datetimeFigureOut">
              <a:rPr lang="en-US" smtClean="0"/>
              <a:t>3/27/17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53A4D-A8B2-424F-A42B-0968C0EFF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22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5386FA"/>
                </a:solidFill>
                <a:latin typeface="Verdana"/>
                <a:cs typeface="Verdana"/>
              </a:rPr>
              <a:t>EASY TO ADMINISTER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They do not want to be 401(k) experts or hire 401(k) experts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5386FA"/>
                </a:solidFill>
                <a:latin typeface="Verdana"/>
                <a:cs typeface="Verdana"/>
              </a:rPr>
              <a:t>KEEPS THEM IN COMPLIANCE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They do not want fines or penalties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5386FA"/>
                </a:solidFill>
                <a:latin typeface="Verdana"/>
                <a:cs typeface="Verdana"/>
              </a:rPr>
              <a:t>PROTECTS THEM FROM FIDUCIARY LIABILITY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They do not want to be personally at risk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5386FA"/>
                </a:solidFill>
                <a:latin typeface="Verdana"/>
                <a:cs typeface="Verdana"/>
              </a:rPr>
              <a:t>HAS REASONABLE COST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They do not want to overpay</a:t>
            </a:r>
          </a:p>
          <a:p>
            <a:pPr lvl="1" algn="just">
              <a:lnSpc>
                <a:spcPct val="90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5386FA"/>
                </a:solidFill>
                <a:latin typeface="Verdana"/>
                <a:cs typeface="Verdana"/>
              </a:rPr>
              <a:t>SUBSTANTIAL AND WELL KNOWN PROVIDER</a:t>
            </a:r>
          </a:p>
          <a:p>
            <a:pPr lvl="2" algn="just">
              <a:lnSpc>
                <a:spcPct val="90000"/>
              </a:lnSpc>
            </a:pP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Verdana"/>
                <a:cs typeface="Verdana"/>
              </a:rPr>
              <a:t>They want to make sure their employees funds are well managed and invested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EF5A86-D6A5-4F9F-AA16-26641583E2B8}" type="slidenum">
              <a:rPr lang="en-US">
                <a:solidFill>
                  <a:prstClr val="black"/>
                </a:solidFill>
                <a:latin typeface="Calibri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80776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AD0156-D66B-3247-B5CA-A822C5443E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636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67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70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4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03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3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03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82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02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58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2936-C31F-2C4E-BD3B-F992ED54F169}" type="datetimeFigureOut">
              <a:rPr lang="en-US" smtClean="0"/>
              <a:t>3/27/17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66E55-36E2-8C4D-90AA-383E523A7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4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1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401k Fiduciary Liability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774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Success in the mid to larger business sizes</a:t>
            </a:r>
          </a:p>
          <a:p>
            <a:pPr lvl="1"/>
            <a:r>
              <a:rPr lang="en-US" dirty="0" smtClean="0"/>
              <a:t>Chevron ($19B)</a:t>
            </a:r>
          </a:p>
          <a:p>
            <a:pPr lvl="1"/>
            <a:r>
              <a:rPr lang="en-US" dirty="0" smtClean="0"/>
              <a:t>Fidelity ($7.5B)</a:t>
            </a:r>
          </a:p>
          <a:p>
            <a:r>
              <a:rPr lang="en-US" dirty="0" smtClean="0"/>
              <a:t>Migrating to smaller through class action</a:t>
            </a:r>
          </a:p>
          <a:p>
            <a:pPr lvl="1"/>
            <a:r>
              <a:rPr lang="en-US" dirty="0" err="1" smtClean="0"/>
              <a:t>Checksmart</a:t>
            </a:r>
            <a:r>
              <a:rPr lang="en-US" dirty="0" smtClean="0"/>
              <a:t> Financial LLC ($25M)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Mettre’s</a:t>
            </a:r>
            <a:r>
              <a:rPr lang="en-US" dirty="0" smtClean="0"/>
              <a:t> Collision, Inc. ($11M)</a:t>
            </a:r>
          </a:p>
          <a:p>
            <a:r>
              <a:rPr lang="en-US" dirty="0" smtClean="0"/>
              <a:t>More chance of success with smaller plans</a:t>
            </a:r>
          </a:p>
          <a:p>
            <a:r>
              <a:rPr lang="en-US" dirty="0" smtClean="0"/>
              <a:t>Very expensive</a:t>
            </a:r>
          </a:p>
          <a:p>
            <a:pPr lvl="1"/>
            <a:r>
              <a:rPr lang="en-US" dirty="0" smtClean="0"/>
              <a:t>Successful or not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642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providers of</a:t>
            </a:r>
          </a:p>
          <a:p>
            <a:pPr lvl="1"/>
            <a:r>
              <a:rPr lang="en-US" dirty="0" smtClean="0"/>
              <a:t>3(16) – Administrative Fiduciary </a:t>
            </a:r>
          </a:p>
          <a:p>
            <a:pPr lvl="2"/>
            <a:r>
              <a:rPr lang="en-US" dirty="0" smtClean="0"/>
              <a:t>Handles most of the administrative duties</a:t>
            </a:r>
          </a:p>
          <a:p>
            <a:pPr lvl="2"/>
            <a:r>
              <a:rPr lang="en-US" dirty="0" smtClean="0"/>
              <a:t>Is designated in the plan document as administrator</a:t>
            </a:r>
          </a:p>
          <a:p>
            <a:pPr lvl="2"/>
            <a:r>
              <a:rPr lang="en-US" dirty="0" smtClean="0"/>
              <a:t>Several levels available</a:t>
            </a:r>
          </a:p>
          <a:p>
            <a:pPr lvl="2"/>
            <a:r>
              <a:rPr lang="en-US" dirty="0" smtClean="0"/>
              <a:t>Only 40% of TPA’s offer any 3(16) capability</a:t>
            </a:r>
          </a:p>
          <a:p>
            <a:pPr lvl="3"/>
            <a:r>
              <a:rPr lang="en-US" dirty="0" smtClean="0"/>
              <a:t>Most at low levels – No place to skimp</a:t>
            </a:r>
          </a:p>
          <a:p>
            <a:pPr lvl="1"/>
            <a:r>
              <a:rPr lang="en-US" dirty="0" smtClean="0"/>
              <a:t>3(38) – Investment Fiduciary</a:t>
            </a:r>
          </a:p>
          <a:p>
            <a:pPr lvl="2"/>
            <a:r>
              <a:rPr lang="en-US" dirty="0" smtClean="0"/>
              <a:t>Responsible for selecting and justifying investments</a:t>
            </a:r>
          </a:p>
          <a:p>
            <a:pPr lvl="2"/>
            <a:r>
              <a:rPr lang="en-US" dirty="0" smtClean="0"/>
              <a:t>Only 7% of TPA’s offer – No place to skimp</a:t>
            </a:r>
          </a:p>
          <a:p>
            <a:pPr lvl="2"/>
            <a:r>
              <a:rPr lang="en-US" dirty="0" smtClean="0"/>
              <a:t>Surpasses 3(21) services</a:t>
            </a:r>
          </a:p>
        </p:txBody>
      </p:sp>
    </p:spTree>
    <p:extLst>
      <p:ext uri="{BB962C8B-B14F-4D97-AF65-F5344CB8AC3E}">
        <p14:creationId xmlns:p14="http://schemas.microsoft.com/office/powerpoint/2010/main" val="2495514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Employers Group Retirement Solution</a:t>
            </a:r>
          </a:p>
          <a:p>
            <a:pPr lvl="1"/>
            <a:r>
              <a:rPr lang="en-US" dirty="0" smtClean="0"/>
              <a:t>Outsourced 3(16) Responsibility</a:t>
            </a:r>
          </a:p>
          <a:p>
            <a:pPr lvl="2"/>
            <a:r>
              <a:rPr lang="en-US" dirty="0" smtClean="0"/>
              <a:t>3(16) capability outsourced to TAG Resources</a:t>
            </a:r>
          </a:p>
          <a:p>
            <a:pPr lvl="2"/>
            <a:r>
              <a:rPr lang="en-US" dirty="0" smtClean="0"/>
              <a:t>Performs 99% of administrative duties for EG</a:t>
            </a:r>
          </a:p>
          <a:p>
            <a:pPr lvl="2"/>
            <a:r>
              <a:rPr lang="en-US" dirty="0" smtClean="0"/>
              <a:t>Keeps EG plan in compliance with both DOL and IRS</a:t>
            </a:r>
          </a:p>
          <a:p>
            <a:pPr lvl="1"/>
            <a:r>
              <a:rPr lang="en-US" dirty="0" smtClean="0"/>
              <a:t>Outsourced 3(38) Responsibility</a:t>
            </a:r>
          </a:p>
          <a:p>
            <a:pPr lvl="2"/>
            <a:r>
              <a:rPr lang="en-US" dirty="0" smtClean="0"/>
              <a:t>Investment selection through Mercer</a:t>
            </a:r>
          </a:p>
          <a:p>
            <a:pPr lvl="2"/>
            <a:r>
              <a:rPr lang="en-US" dirty="0" smtClean="0"/>
              <a:t>Selection of Mercer by TAG Resources</a:t>
            </a:r>
          </a:p>
          <a:p>
            <a:pPr lvl="3"/>
            <a:r>
              <a:rPr lang="en-US" dirty="0" smtClean="0"/>
              <a:t>Provides another layer of protection</a:t>
            </a:r>
          </a:p>
          <a:p>
            <a:pPr lvl="1"/>
            <a:r>
              <a:rPr lang="en-US" dirty="0" smtClean="0"/>
              <a:t>Low Cost Annual Audits - ~$4,000</a:t>
            </a:r>
          </a:p>
          <a:p>
            <a:pPr lvl="2"/>
            <a:r>
              <a:rPr lang="en-US" dirty="0" smtClean="0"/>
              <a:t>Fiduciary audit – Not financial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0025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Recordkeeper</a:t>
            </a:r>
            <a:endParaRPr lang="en-US" dirty="0" smtClean="0"/>
          </a:p>
          <a:p>
            <a:r>
              <a:rPr lang="en-US" dirty="0" smtClean="0"/>
              <a:t>Advisor</a:t>
            </a:r>
          </a:p>
          <a:p>
            <a:r>
              <a:rPr lang="en-US" dirty="0" smtClean="0"/>
              <a:t>Outsourced 3</a:t>
            </a:r>
            <a:r>
              <a:rPr lang="en-US" baseline="30000" dirty="0" smtClean="0"/>
              <a:t>rd</a:t>
            </a:r>
            <a:r>
              <a:rPr lang="en-US" dirty="0" smtClean="0"/>
              <a:t> Party – Plan Administration, 3(16), 3(38)</a:t>
            </a:r>
          </a:p>
          <a:p>
            <a:endParaRPr lang="en-US" dirty="0"/>
          </a:p>
          <a:p>
            <a:r>
              <a:rPr lang="en-US" dirty="0" smtClean="0"/>
              <a:t>Protection against audit failures</a:t>
            </a:r>
          </a:p>
          <a:p>
            <a:r>
              <a:rPr lang="en-US" dirty="0" smtClean="0"/>
              <a:t>Protection against employee lawsuits</a:t>
            </a:r>
          </a:p>
          <a:p>
            <a:r>
              <a:rPr lang="en-US" dirty="0" smtClean="0"/>
              <a:t>2 levels of protection for investment lawsuits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813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chance compliance issues or lawsuits for investment offerings</a:t>
            </a:r>
          </a:p>
          <a:p>
            <a:r>
              <a:rPr lang="en-US" dirty="0" smtClean="0"/>
              <a:t>Outsource your liability to the highest level available by law – 3</a:t>
            </a:r>
            <a:r>
              <a:rPr lang="en-US" baseline="30000" dirty="0" smtClean="0"/>
              <a:t>rd</a:t>
            </a:r>
            <a:r>
              <a:rPr lang="en-US" dirty="0" smtClean="0"/>
              <a:t> party named in plan as administrator and signs 5500</a:t>
            </a:r>
          </a:p>
          <a:p>
            <a:r>
              <a:rPr lang="en-US" dirty="0" smtClean="0"/>
              <a:t>Redirect your internal resource to more relevant company work</a:t>
            </a:r>
          </a:p>
          <a:p>
            <a:r>
              <a:rPr lang="en-US" dirty="0" smtClean="0"/>
              <a:t>Sleep soundly!!!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88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401k’s Carry Special 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Managing employee’s savings</a:t>
            </a:r>
          </a:p>
          <a:p>
            <a:pPr lvl="1"/>
            <a:r>
              <a:rPr lang="en-US" dirty="0" smtClean="0"/>
              <a:t>Managing other people’s money</a:t>
            </a:r>
          </a:p>
          <a:p>
            <a:pPr lvl="1"/>
            <a:r>
              <a:rPr lang="en-US" dirty="0" smtClean="0"/>
              <a:t>Held to a higher standard</a:t>
            </a:r>
          </a:p>
          <a:p>
            <a:pPr lvl="1"/>
            <a:r>
              <a:rPr lang="en-US" dirty="0" smtClean="0"/>
              <a:t>DOL and IRS</a:t>
            </a:r>
          </a:p>
          <a:p>
            <a:r>
              <a:rPr lang="en-US" dirty="0" smtClean="0"/>
              <a:t>Influence on Plan</a:t>
            </a:r>
          </a:p>
          <a:p>
            <a:pPr lvl="1"/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Provider selection</a:t>
            </a:r>
          </a:p>
          <a:p>
            <a:pPr lvl="1"/>
            <a:r>
              <a:rPr lang="en-US" dirty="0" smtClean="0"/>
              <a:t>Investment advise</a:t>
            </a:r>
          </a:p>
          <a:p>
            <a:pPr lvl="1"/>
            <a:r>
              <a:rPr lang="en-US" dirty="0" smtClean="0"/>
              <a:t>Administration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34348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May Have Liability?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Owners/Managers</a:t>
            </a:r>
          </a:p>
          <a:p>
            <a:r>
              <a:rPr lang="en-US" dirty="0" smtClean="0"/>
              <a:t>Administrators</a:t>
            </a:r>
          </a:p>
          <a:p>
            <a:r>
              <a:rPr lang="en-US" dirty="0" smtClean="0"/>
              <a:t>401k Committee Members</a:t>
            </a:r>
          </a:p>
          <a:p>
            <a:r>
              <a:rPr lang="en-US" dirty="0" smtClean="0"/>
              <a:t>Selectors</a:t>
            </a:r>
          </a:p>
          <a:p>
            <a:r>
              <a:rPr lang="en-US" dirty="0" smtClean="0"/>
              <a:t>Recommenders</a:t>
            </a:r>
          </a:p>
          <a:p>
            <a:r>
              <a:rPr lang="en-US" dirty="0" smtClean="0"/>
              <a:t>HR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8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Liability is Personal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Not covered by general corporate liability policies</a:t>
            </a:r>
          </a:p>
          <a:p>
            <a:r>
              <a:rPr lang="en-US" dirty="0" smtClean="0"/>
              <a:t>Not covered by general E&amp;O policies</a:t>
            </a:r>
          </a:p>
          <a:p>
            <a:r>
              <a:rPr lang="en-US" dirty="0" smtClean="0"/>
              <a:t>Personal Assets</a:t>
            </a:r>
          </a:p>
          <a:p>
            <a:pPr lvl="1"/>
            <a:r>
              <a:rPr lang="en-US" dirty="0" smtClean="0"/>
              <a:t>Earnings</a:t>
            </a:r>
          </a:p>
          <a:p>
            <a:pPr lvl="1"/>
            <a:r>
              <a:rPr lang="en-US" dirty="0" smtClean="0"/>
              <a:t>Savings</a:t>
            </a:r>
          </a:p>
          <a:p>
            <a:pPr lvl="1"/>
            <a:r>
              <a:rPr lang="en-US" dirty="0" smtClean="0"/>
              <a:t>Home</a:t>
            </a:r>
          </a:p>
          <a:p>
            <a:pPr lvl="1"/>
            <a:r>
              <a:rPr lang="en-US" dirty="0" smtClean="0"/>
              <a:t>Other Assets</a:t>
            </a:r>
          </a:p>
          <a:p>
            <a:pPr lvl="2"/>
            <a:r>
              <a:rPr lang="en-US" dirty="0" smtClean="0"/>
              <a:t>Cars</a:t>
            </a:r>
          </a:p>
          <a:p>
            <a:pPr lvl="2"/>
            <a:r>
              <a:rPr lang="en-US" dirty="0" smtClean="0"/>
              <a:t>Boats</a:t>
            </a:r>
          </a:p>
          <a:p>
            <a:pPr lvl="2"/>
            <a:r>
              <a:rPr lang="en-US" dirty="0" smtClean="0"/>
              <a:t>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74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Fiduciary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3(16) Administrative Fiduciary</a:t>
            </a:r>
          </a:p>
          <a:p>
            <a:pPr lvl="1"/>
            <a:r>
              <a:rPr lang="en-US" dirty="0" smtClean="0"/>
              <a:t>Plan Administrator</a:t>
            </a:r>
          </a:p>
          <a:p>
            <a:pPr lvl="1"/>
            <a:r>
              <a:rPr lang="en-US" dirty="0" smtClean="0"/>
              <a:t>Several levels</a:t>
            </a:r>
          </a:p>
          <a:p>
            <a:pPr lvl="1"/>
            <a:r>
              <a:rPr lang="en-US" dirty="0" smtClean="0"/>
              <a:t>Level 1 accepts Fiduciary Liability to fullest extent allowed by law</a:t>
            </a:r>
          </a:p>
          <a:p>
            <a:r>
              <a:rPr lang="en-US" dirty="0" smtClean="0"/>
              <a:t>3(21) Limited Fiduciary</a:t>
            </a:r>
          </a:p>
          <a:p>
            <a:pPr lvl="1"/>
            <a:r>
              <a:rPr lang="en-US" dirty="0" smtClean="0"/>
              <a:t>Recommend – Plan Sponsor retains discretion</a:t>
            </a:r>
          </a:p>
          <a:p>
            <a:r>
              <a:rPr lang="en-US" dirty="0"/>
              <a:t>3(38) Investment Fiduciary </a:t>
            </a:r>
            <a:endParaRPr lang="en-US" dirty="0" smtClean="0"/>
          </a:p>
          <a:p>
            <a:pPr lvl="1"/>
            <a:r>
              <a:rPr lang="en-US" dirty="0" smtClean="0"/>
              <a:t>Discretion – Plan Sponsor foregoes discretion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185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1616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Typical Retirement Plan Makeup</a:t>
            </a:r>
          </a:p>
        </p:txBody>
      </p:sp>
      <p:sp>
        <p:nvSpPr>
          <p:cNvPr id="4" name="Vertical Text Placeholder 3"/>
          <p:cNvSpPr>
            <a:spLocks noGrp="1"/>
          </p:cNvSpPr>
          <p:nvPr>
            <p:ph idx="1"/>
          </p:nvPr>
        </p:nvSpPr>
        <p:spPr>
          <a:xfrm>
            <a:off x="457200" y="1158418"/>
            <a:ext cx="8229600" cy="4525963"/>
          </a:xfrm>
        </p:spPr>
        <p:txBody>
          <a:bodyPr>
            <a:normAutofit/>
          </a:bodyPr>
          <a:lstStyle/>
          <a:p>
            <a:pPr lvl="1">
              <a:lnSpc>
                <a:spcPct val="130000"/>
              </a:lnSpc>
            </a:pPr>
            <a:r>
              <a:rPr lang="en-US" dirty="0" smtClean="0">
                <a:latin typeface="Open Sans Light"/>
                <a:cs typeface="Open Sans Light"/>
              </a:rPr>
              <a:t>Recordkeeper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latin typeface="Open Sans Light"/>
                <a:cs typeface="Open Sans Light"/>
              </a:rPr>
              <a:t>TPA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latin typeface="Open Sans Light"/>
                <a:cs typeface="Open Sans Light"/>
              </a:rPr>
              <a:t>Financial Advisor – 3(21)</a:t>
            </a:r>
          </a:p>
          <a:p>
            <a:pPr lvl="1">
              <a:lnSpc>
                <a:spcPct val="130000"/>
              </a:lnSpc>
            </a:pPr>
            <a:r>
              <a:rPr lang="en-US" dirty="0" smtClean="0">
                <a:latin typeface="Open Sans Light"/>
                <a:cs typeface="Open Sans Light"/>
              </a:rPr>
              <a:t>Company Retirement Department</a:t>
            </a:r>
          </a:p>
          <a:p>
            <a:pPr lvl="2">
              <a:lnSpc>
                <a:spcPct val="130000"/>
              </a:lnSpc>
            </a:pPr>
            <a:r>
              <a:rPr lang="en-US" dirty="0" smtClean="0">
                <a:latin typeface="Open Sans Light"/>
                <a:cs typeface="Open Sans Light"/>
              </a:rPr>
              <a:t>HR</a:t>
            </a:r>
          </a:p>
          <a:p>
            <a:pPr lvl="2">
              <a:lnSpc>
                <a:spcPct val="130000"/>
              </a:lnSpc>
            </a:pPr>
            <a:r>
              <a:rPr lang="en-US" dirty="0" smtClean="0">
                <a:latin typeface="Open Sans Light"/>
                <a:cs typeface="Open Sans Light"/>
              </a:rPr>
              <a:t>Administration</a:t>
            </a:r>
          </a:p>
          <a:p>
            <a:pPr marL="914400" lvl="2" indent="0">
              <a:lnSpc>
                <a:spcPct val="130000"/>
              </a:lnSpc>
              <a:buNone/>
            </a:pPr>
            <a:endParaRPr lang="en-US" dirty="0" smtClean="0">
              <a:latin typeface="Open Sans Light"/>
              <a:cs typeface="Open Sans Light"/>
            </a:endParaRPr>
          </a:p>
          <a:p>
            <a:pPr marL="914400" lvl="2" indent="0">
              <a:lnSpc>
                <a:spcPct val="130000"/>
              </a:lnSpc>
              <a:buNone/>
            </a:pPr>
            <a:endParaRPr lang="en-US" dirty="0" smtClean="0">
              <a:latin typeface="Open Sans Light"/>
              <a:cs typeface="Open Sans Light"/>
            </a:endParaRPr>
          </a:p>
          <a:p>
            <a:pPr marL="457200" lvl="1" indent="0">
              <a:buNone/>
            </a:pPr>
            <a:endParaRPr lang="en-US" dirty="0" smtClean="0">
              <a:latin typeface="Open Sans Light"/>
              <a:cs typeface="Open Sans Ligh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37160" y="102870"/>
            <a:ext cx="8869680" cy="6652260"/>
            <a:chOff x="137160" y="102870"/>
            <a:chExt cx="8869680" cy="6652260"/>
          </a:xfrm>
        </p:grpSpPr>
        <p:sp>
          <p:nvSpPr>
            <p:cNvPr id="8" name="Rectangle 7"/>
            <p:cNvSpPr>
              <a:spLocks noChangeAspect="1"/>
            </p:cNvSpPr>
            <p:nvPr/>
          </p:nvSpPr>
          <p:spPr>
            <a:xfrm>
              <a:off x="137160" y="102870"/>
              <a:ext cx="8869680" cy="6652260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FF9900"/>
                  </a:solidFill>
                </a:ln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37160" y="6279225"/>
              <a:ext cx="8767615" cy="320040"/>
              <a:chOff x="147785" y="6461760"/>
              <a:chExt cx="8767615" cy="32004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>
                <a:off x="147785" y="6629400"/>
                <a:ext cx="7472215" cy="1588"/>
              </a:xfrm>
              <a:prstGeom prst="line">
                <a:avLst/>
              </a:prstGeom>
              <a:ln w="12700" cap="flat" cmpd="sng" algn="ctr">
                <a:solidFill>
                  <a:srgbClr val="F7964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2" name="Picture 11" descr="TAG-Logo_TAG-Logo-Primary-Full-Color.jp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772400" y="6461760"/>
                <a:ext cx="1143000" cy="320040"/>
              </a:xfrm>
              <a:prstGeom prst="rect">
                <a:avLst/>
              </a:prstGeom>
            </p:spPr>
          </p:pic>
        </p:grpSp>
      </p:grpSp>
    </p:spTree>
    <p:custDataLst>
      <p:tags r:id="rId1"/>
    </p:custDataLst>
    <p:extLst>
      <p:ext uri="{BB962C8B-B14F-4D97-AF65-F5344CB8AC3E}">
        <p14:creationId xmlns:p14="http://schemas.microsoft.com/office/powerpoint/2010/main" val="3075259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606"/>
            <a:ext cx="8229600" cy="98400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Low Compliance and High Lawsuit Incidence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9588"/>
            <a:ext cx="8229600" cy="3983019"/>
          </a:xfrm>
        </p:spPr>
        <p:txBody>
          <a:bodyPr/>
          <a:lstStyle/>
          <a:p>
            <a:pPr marL="514350" indent="-457200">
              <a:lnSpc>
                <a:spcPct val="130000"/>
              </a:lnSpc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Open Sans Extrabold"/>
                <a:cs typeface="Open Sans Extrabold"/>
              </a:rPr>
              <a:t>67%</a:t>
            </a:r>
            <a:r>
              <a:rPr lang="en-US" dirty="0" smtClean="0">
                <a:latin typeface="Open Sans Light"/>
                <a:cs typeface="Open Sans Light"/>
              </a:rPr>
              <a:t> </a:t>
            </a:r>
            <a:r>
              <a:rPr lang="en-US" dirty="0">
                <a:latin typeface="Open Sans Light"/>
                <a:cs typeface="Open Sans Light"/>
              </a:rPr>
              <a:t>of Random Audits by the DOL Result in Failure</a:t>
            </a:r>
          </a:p>
          <a:p>
            <a:pPr marL="514350" indent="-457200">
              <a:lnSpc>
                <a:spcPct val="130000"/>
              </a:lnSpc>
            </a:pPr>
            <a:r>
              <a:rPr lang="en-US" dirty="0">
                <a:latin typeface="Open Sans Light"/>
                <a:cs typeface="Open Sans Light"/>
              </a:rPr>
              <a:t>Fiduciary Lawsuits </a:t>
            </a:r>
            <a:r>
              <a:rPr lang="en-US" dirty="0" smtClean="0">
                <a:latin typeface="Open Sans Light"/>
                <a:cs typeface="Open Sans Light"/>
              </a:rPr>
              <a:t>escalating at an alarming rate</a:t>
            </a:r>
            <a:endParaRPr lang="en-US" dirty="0"/>
          </a:p>
          <a:p>
            <a:pPr marL="522288" indent="-458788"/>
            <a:r>
              <a:rPr lang="en-US" dirty="0">
                <a:latin typeface="Open Sans Light"/>
                <a:cs typeface="Open Sans Light"/>
              </a:rPr>
              <a:t>And going down stream</a:t>
            </a:r>
            <a:endParaRPr lang="en-US" dirty="0"/>
          </a:p>
          <a:p>
            <a:pPr lvl="1"/>
            <a:r>
              <a:rPr lang="en-US" dirty="0" err="1"/>
              <a:t>LaMettrys</a:t>
            </a:r>
            <a:r>
              <a:rPr lang="en-US" dirty="0"/>
              <a:t> Collision, Inc. ($11M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37160" y="102870"/>
            <a:ext cx="8869680" cy="6652260"/>
            <a:chOff x="137160" y="102870"/>
            <a:chExt cx="8869680" cy="6652260"/>
          </a:xfrm>
        </p:grpSpPr>
        <p:sp>
          <p:nvSpPr>
            <p:cNvPr id="6" name="Rectangle 5"/>
            <p:cNvSpPr>
              <a:spLocks noChangeAspect="1"/>
            </p:cNvSpPr>
            <p:nvPr/>
          </p:nvSpPr>
          <p:spPr>
            <a:xfrm>
              <a:off x="137160" y="102870"/>
              <a:ext cx="8869680" cy="6652260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FF9900"/>
                  </a:solidFill>
                </a:ln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37160" y="6279225"/>
              <a:ext cx="8767615" cy="320040"/>
              <a:chOff x="147785" y="6461760"/>
              <a:chExt cx="8767615" cy="32004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47785" y="6629400"/>
                <a:ext cx="7472215" cy="1588"/>
              </a:xfrm>
              <a:prstGeom prst="line">
                <a:avLst/>
              </a:prstGeom>
              <a:ln w="12700" cap="flat" cmpd="sng" algn="ctr">
                <a:solidFill>
                  <a:srgbClr val="F7964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" name="Picture 9" descr="TAG-Logo_TAG-Logo-Primary-Full-Color.jp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772400" y="6461760"/>
                <a:ext cx="1143000" cy="32004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671707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7160" y="102870"/>
            <a:ext cx="8869680" cy="6652260"/>
            <a:chOff x="137160" y="102870"/>
            <a:chExt cx="8869680" cy="6652260"/>
          </a:xfrm>
        </p:grpSpPr>
        <p:sp>
          <p:nvSpPr>
            <p:cNvPr id="5" name="Rectangle 4"/>
            <p:cNvSpPr>
              <a:spLocks noChangeAspect="1"/>
            </p:cNvSpPr>
            <p:nvPr/>
          </p:nvSpPr>
          <p:spPr>
            <a:xfrm>
              <a:off x="137160" y="102870"/>
              <a:ext cx="8869680" cy="6652260"/>
            </a:xfrm>
            <a:prstGeom prst="rect">
              <a:avLst/>
            </a:prstGeom>
            <a:noFill/>
            <a:ln w="38100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n>
                  <a:solidFill>
                    <a:srgbClr val="FF9900"/>
                  </a:solidFill>
                </a:ln>
                <a:solidFill>
                  <a:prstClr val="white"/>
                </a:solidFill>
                <a:latin typeface="Calibri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37160" y="6279225"/>
              <a:ext cx="8767615" cy="320040"/>
              <a:chOff x="147785" y="6461760"/>
              <a:chExt cx="8767615" cy="32004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47785" y="6629400"/>
                <a:ext cx="7472215" cy="1588"/>
              </a:xfrm>
              <a:prstGeom prst="line">
                <a:avLst/>
              </a:prstGeom>
              <a:ln w="12700" cap="flat" cmpd="sng" algn="ctr">
                <a:solidFill>
                  <a:srgbClr val="F7964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8" name="Picture 7" descr="TAG-Logo_TAG-Logo-Primary-Full-Color.jpg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7772400" y="6461760"/>
                <a:ext cx="1143000" cy="320040"/>
              </a:xfrm>
              <a:prstGeom prst="rect">
                <a:avLst/>
              </a:prstGeom>
            </p:spPr>
          </p:pic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0976"/>
          </a:xfrm>
        </p:spPr>
        <p:txBody>
          <a:bodyPr/>
          <a:lstStyle/>
          <a:p>
            <a:r>
              <a:rPr lang="en-US" dirty="0" smtClean="0"/>
              <a:t>Retirement Litigation Focus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1395803"/>
            <a:ext cx="8229600" cy="4273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u="sng" dirty="0"/>
              <a:t>CNBC Online</a:t>
            </a:r>
            <a:r>
              <a:rPr lang="en-US" sz="3200" dirty="0"/>
              <a:t> </a:t>
            </a:r>
            <a:r>
              <a:rPr lang="en-US" sz="3200" dirty="0" smtClean="0"/>
              <a:t>(May 2016)</a:t>
            </a:r>
            <a:endParaRPr lang="en-US" dirty="0"/>
          </a:p>
          <a:p>
            <a:r>
              <a:rPr lang="en-US" dirty="0"/>
              <a:t>"What you have is attorneys that are advising </a:t>
            </a:r>
            <a:r>
              <a:rPr lang="en-US" b="1" dirty="0"/>
              <a:t>small companies </a:t>
            </a:r>
            <a:r>
              <a:rPr lang="en-US" dirty="0"/>
              <a:t>telling them, </a:t>
            </a:r>
            <a:r>
              <a:rPr lang="en-US" b="1" u="sng" dirty="0"/>
              <a:t>'You'd better get your act together because there is the threat of litigation.</a:t>
            </a:r>
            <a:r>
              <a:rPr lang="en-US" dirty="0"/>
              <a:t>” Jerome </a:t>
            </a:r>
            <a:r>
              <a:rPr lang="en-US" dirty="0" err="1"/>
              <a:t>Schlichter</a:t>
            </a:r>
            <a:r>
              <a:rPr lang="en-US" dirty="0"/>
              <a:t>  (whose St. Louis-based law firm represents many plaintiffs in these suits)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260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spect="1"/>
          </p:cNvSpPr>
          <p:nvPr/>
        </p:nvSpPr>
        <p:spPr>
          <a:xfrm>
            <a:off x="137160" y="102870"/>
            <a:ext cx="8869680" cy="6652260"/>
          </a:xfrm>
          <a:prstGeom prst="rect">
            <a:avLst/>
          </a:prstGeom>
          <a:noFill/>
          <a:ln w="3810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rgbClr val="FF9900"/>
                </a:solidFill>
              </a:ln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37160" y="6446865"/>
            <a:ext cx="7472215" cy="1588"/>
          </a:xfrm>
          <a:prstGeom prst="line">
            <a:avLst/>
          </a:prstGeom>
          <a:ln w="12700" cap="flat" cmpd="sng" algn="ctr">
            <a:solidFill>
              <a:srgbClr val="F79646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 descr="TAG-Logo_TAG-Logo-Primary-Full-Color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61775" y="6279225"/>
            <a:ext cx="1143000" cy="320040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42364"/>
            <a:ext cx="8229600" cy="984007"/>
          </a:xfrm>
        </p:spPr>
        <p:txBody>
          <a:bodyPr/>
          <a:lstStyle/>
          <a:p>
            <a:r>
              <a:rPr lang="en-US" dirty="0" smtClean="0"/>
              <a:t>Retirement Litigation Focus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503378"/>
            <a:ext cx="8229600" cy="38646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u="sng" dirty="0"/>
              <a:t>Employer Benefit </a:t>
            </a:r>
            <a:r>
              <a:rPr lang="en-US" sz="3600" u="sng" dirty="0" smtClean="0"/>
              <a:t>News</a:t>
            </a:r>
            <a:r>
              <a:rPr lang="en-US" sz="3600" dirty="0" smtClean="0"/>
              <a:t> </a:t>
            </a:r>
            <a:r>
              <a:rPr lang="en-US" sz="4000" dirty="0" smtClean="0"/>
              <a:t>(Aug 2016)</a:t>
            </a:r>
            <a:endParaRPr lang="en-US" sz="4000" dirty="0"/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r>
              <a:rPr lang="en-US" dirty="0"/>
              <a:t>The lawsuit — similar to those filed against institutions such as MIT, New York University, Johns Hopkins and Yale —</a:t>
            </a:r>
            <a:r>
              <a:rPr lang="en-US" b="1" dirty="0"/>
              <a:t>claims that offering too many options is a fiduciary breach.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238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UDIO_ID" val="386"/>
  <p:tag name="ELAPSEDTIME" val="14.0"/>
  <p:tag name="ARTICULATE_SLIDE_NAV" val="2"/>
  <p:tag name="ARTICULATE_SLIDE_GUID" val="3e360d30-4bdd-4997-b392-1ce06bdf0d7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6425</TotalTime>
  <Words>607</Words>
  <Application>Microsoft Macintosh PowerPoint</Application>
  <PresentationFormat>On-screen Show (4:3)</PresentationFormat>
  <Paragraphs>117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401k Fiduciary Liability</vt:lpstr>
      <vt:lpstr>401k’s Carry Special Liability</vt:lpstr>
      <vt:lpstr>Who May Have Liability?</vt:lpstr>
      <vt:lpstr>Liability is Personal</vt:lpstr>
      <vt:lpstr>Definition of Fiduciary Terms</vt:lpstr>
      <vt:lpstr>Typical Retirement Plan Makeup</vt:lpstr>
      <vt:lpstr>Low Compliance and High Lawsuit Incidence</vt:lpstr>
      <vt:lpstr>Retirement Litigation Focus</vt:lpstr>
      <vt:lpstr>Retirement Litigation Focus</vt:lpstr>
      <vt:lpstr>Litigation</vt:lpstr>
      <vt:lpstr>Protection</vt:lpstr>
      <vt:lpstr>Example</vt:lpstr>
      <vt:lpstr>New Model</vt:lpstr>
      <vt:lpstr>Summary</vt:lpstr>
    </vt:vector>
  </TitlesOfParts>
  <Company>Magnet Media,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401k Fiduciary Liability</dc:title>
  <dc:creator>Neil Farnsworth</dc:creator>
  <cp:lastModifiedBy>Neil Farnsworth</cp:lastModifiedBy>
  <cp:revision>8</cp:revision>
  <cp:lastPrinted>2016-08-02T14:45:09Z</cp:lastPrinted>
  <dcterms:created xsi:type="dcterms:W3CDTF">2016-08-02T14:04:59Z</dcterms:created>
  <dcterms:modified xsi:type="dcterms:W3CDTF">2017-03-27T13:55:59Z</dcterms:modified>
</cp:coreProperties>
</file>