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91" r:id="rId2"/>
    <p:sldId id="288" r:id="rId3"/>
    <p:sldId id="290" r:id="rId4"/>
    <p:sldId id="289" r:id="rId5"/>
    <p:sldId id="276" r:id="rId6"/>
    <p:sldId id="262" r:id="rId7"/>
    <p:sldId id="260" r:id="rId8"/>
    <p:sldId id="283" r:id="rId9"/>
    <p:sldId id="284" r:id="rId10"/>
    <p:sldId id="293" r:id="rId11"/>
    <p:sldId id="29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9" d="100"/>
          <a:sy n="109" d="100"/>
        </p:scale>
        <p:origin x="-228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1F2949-6244-5C42-887C-DA65103E3814}" type="datetimeFigureOut">
              <a:rPr lang="en-US" smtClean="0"/>
              <a:t>7/28/17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06FA93-DF37-604D-B688-D26EFD4A4874}" type="slidenum">
              <a:rPr lang="en-US" smtClean="0"/>
              <a:t>‹#›</a:t>
            </a:fld>
            <a:endParaRPr lang="en-US"/>
          </a:p>
        </p:txBody>
      </p:sp>
    </p:spTree>
    <p:extLst>
      <p:ext uri="{BB962C8B-B14F-4D97-AF65-F5344CB8AC3E}">
        <p14:creationId xmlns:p14="http://schemas.microsoft.com/office/powerpoint/2010/main" val="41624018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the opportunity to present the #1 provider</a:t>
            </a:r>
            <a:r>
              <a:rPr lang="en-US" baseline="0" dirty="0" smtClean="0"/>
              <a:t> partnership in the industry for providing “end to end” retirement services.</a:t>
            </a:r>
            <a:endParaRPr lang="en-US" dirty="0"/>
          </a:p>
        </p:txBody>
      </p:sp>
      <p:sp>
        <p:nvSpPr>
          <p:cNvPr id="4" name="Slide Number Placeholder 3"/>
          <p:cNvSpPr>
            <a:spLocks noGrp="1"/>
          </p:cNvSpPr>
          <p:nvPr>
            <p:ph type="sldNum" sz="quarter" idx="10"/>
          </p:nvPr>
        </p:nvSpPr>
        <p:spPr/>
        <p:txBody>
          <a:bodyPr/>
          <a:lstStyle/>
          <a:p>
            <a:fld id="{70F23D7B-F61F-4A77-9AF2-CE5FAE2B29C9}" type="slidenum">
              <a:rPr lang="en-US" smtClean="0"/>
              <a:t>1</a:t>
            </a:fld>
            <a:endParaRPr lang="en-US" dirty="0"/>
          </a:p>
        </p:txBody>
      </p:sp>
    </p:spTree>
    <p:extLst>
      <p:ext uri="{BB962C8B-B14F-4D97-AF65-F5344CB8AC3E}">
        <p14:creationId xmlns:p14="http://schemas.microsoft.com/office/powerpoint/2010/main" val="3165180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combination of the best record keepers, 3(16) administrative</a:t>
            </a:r>
            <a:r>
              <a:rPr lang="en-US" baseline="0" dirty="0" smtClean="0"/>
              <a:t> fiduciary</a:t>
            </a:r>
            <a:r>
              <a:rPr lang="en-US" dirty="0" smtClean="0"/>
              <a:t> and 3(38) investment fiduciary’s in</a:t>
            </a:r>
            <a:r>
              <a:rPr lang="en-US" baseline="0" dirty="0" smtClean="0"/>
              <a:t> the industry along with data integration makes the TAG program the best in the industry. </a:t>
            </a:r>
            <a:r>
              <a:rPr lang="en-US" dirty="0" smtClean="0"/>
              <a:t>TAG’s technology platform, Bedrock, provides integration with payroll companies as well as providing review and coordination of that payroll information prior</a:t>
            </a:r>
            <a:r>
              <a:rPr lang="en-US" baseline="0" dirty="0" smtClean="0"/>
              <a:t> to submission to the record keeper. This allows TAG to provide fiduciary services that are at the optimal level allowed by law. TAG also selects the 3(38) investment fiduciary as part of the administrative fiduciary services adding another layer of protection for employers. No other provider performs these services at a higher level than TAG Resources.</a:t>
            </a:r>
            <a:endParaRPr lang="en-US" dirty="0"/>
          </a:p>
        </p:txBody>
      </p:sp>
      <p:sp>
        <p:nvSpPr>
          <p:cNvPr id="4" name="Slide Number Placeholder 3"/>
          <p:cNvSpPr>
            <a:spLocks noGrp="1"/>
          </p:cNvSpPr>
          <p:nvPr>
            <p:ph type="sldNum" sz="quarter" idx="10"/>
          </p:nvPr>
        </p:nvSpPr>
        <p:spPr/>
        <p:txBody>
          <a:bodyPr/>
          <a:lstStyle/>
          <a:p>
            <a:pPr>
              <a:defRPr/>
            </a:pPr>
            <a:fld id="{F29B6A9F-A9AF-4995-B195-DB9ABA0E3CE0}"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2952621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think that by offering all these services the TAG program would be more</a:t>
            </a:r>
            <a:r>
              <a:rPr lang="en-US" baseline="0" dirty="0" smtClean="0"/>
              <a:t> expensive than the typical “low functioning” retirement plan but that isn’t the case. TAG plans are comparable on a plan level with “low functioning” plans and when you consider all the advantages of these advanced features the TAG plan could be considered the lowest cost plan on the market.</a:t>
            </a:r>
            <a:endParaRPr lang="en-US" dirty="0"/>
          </a:p>
        </p:txBody>
      </p:sp>
      <p:sp>
        <p:nvSpPr>
          <p:cNvPr id="4" name="Slide Number Placeholder 3"/>
          <p:cNvSpPr>
            <a:spLocks noGrp="1"/>
          </p:cNvSpPr>
          <p:nvPr>
            <p:ph type="sldNum" sz="quarter" idx="10"/>
          </p:nvPr>
        </p:nvSpPr>
        <p:spPr/>
        <p:txBody>
          <a:bodyPr/>
          <a:lstStyle/>
          <a:p>
            <a:fld id="{5906FA93-DF37-604D-B688-D26EFD4A4874}" type="slidenum">
              <a:rPr lang="en-US" smtClean="0"/>
              <a:t>11</a:t>
            </a:fld>
            <a:endParaRPr lang="en-US"/>
          </a:p>
        </p:txBody>
      </p:sp>
    </p:spTree>
    <p:extLst>
      <p:ext uri="{BB962C8B-B14F-4D97-AF65-F5344CB8AC3E}">
        <p14:creationId xmlns:p14="http://schemas.microsoft.com/office/powerpoint/2010/main" val="4181241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There are two key aspects to a successful business</a:t>
            </a:r>
            <a:r>
              <a:rPr lang="en-US" sz="1000" baseline="0" dirty="0" smtClean="0"/>
              <a:t> retirement plan. One is participant experience and outcomes and the other is employer experience and outcomes. At TAG, our record keeper partners are industry leaders in the participant experience and outcomes while TAG is the industry leader in employer experience and outcomes. But both aspects must seamlessly work together for optimal implementation.</a:t>
            </a:r>
            <a:endParaRPr lang="en-US" sz="1000" dirty="0"/>
          </a:p>
        </p:txBody>
      </p:sp>
      <p:sp>
        <p:nvSpPr>
          <p:cNvPr id="4" name="Slide Number Placeholder 3"/>
          <p:cNvSpPr>
            <a:spLocks noGrp="1"/>
          </p:cNvSpPr>
          <p:nvPr>
            <p:ph type="sldNum" sz="quarter" idx="10"/>
          </p:nvPr>
        </p:nvSpPr>
        <p:spPr/>
        <p:txBody>
          <a:bodyPr/>
          <a:lstStyle/>
          <a:p>
            <a:fld id="{508E74B4-B32A-2A4F-A9DF-76310A88855D}" type="slidenum">
              <a:rPr lang="en-US" smtClean="0"/>
              <a:t>2</a:t>
            </a:fld>
            <a:endParaRPr lang="en-US"/>
          </a:p>
        </p:txBody>
      </p:sp>
    </p:spTree>
    <p:extLst>
      <p:ext uri="{BB962C8B-B14F-4D97-AF65-F5344CB8AC3E}">
        <p14:creationId xmlns:p14="http://schemas.microsoft.com/office/powerpoint/2010/main" val="2687907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At</a:t>
            </a:r>
            <a:r>
              <a:rPr lang="en-US" sz="1000" baseline="0" dirty="0" smtClean="0"/>
              <a:t> TAG, we recognize that technology is key to driving better outcomes. Our data integration with payroll partners, clients and record keepers is second to none, providing optimal security and safety for employers and optimal participant information access real time.</a:t>
            </a:r>
            <a:endParaRPr lang="en-US" sz="1000" dirty="0"/>
          </a:p>
        </p:txBody>
      </p:sp>
      <p:sp>
        <p:nvSpPr>
          <p:cNvPr id="4" name="Slide Number Placeholder 3"/>
          <p:cNvSpPr>
            <a:spLocks noGrp="1"/>
          </p:cNvSpPr>
          <p:nvPr>
            <p:ph type="sldNum" sz="quarter" idx="10"/>
          </p:nvPr>
        </p:nvSpPr>
        <p:spPr/>
        <p:txBody>
          <a:bodyPr/>
          <a:lstStyle/>
          <a:p>
            <a:fld id="{508E74B4-B32A-2A4F-A9DF-76310A88855D}" type="slidenum">
              <a:rPr lang="en-US" smtClean="0"/>
              <a:t>3</a:t>
            </a:fld>
            <a:endParaRPr lang="en-US"/>
          </a:p>
        </p:txBody>
      </p:sp>
    </p:spTree>
    <p:extLst>
      <p:ext uri="{BB962C8B-B14F-4D97-AF65-F5344CB8AC3E}">
        <p14:creationId xmlns:p14="http://schemas.microsoft.com/office/powerpoint/2010/main" val="3616825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All</a:t>
            </a:r>
            <a:r>
              <a:rPr lang="en-US" sz="1000" baseline="0" dirty="0" smtClean="0"/>
              <a:t> of our record keepers provide cutting edge user experiences from a wide variety of screens. This allows participants to not only access their data but to see what their trajectory is for a successful retirement and make changes to optimize that retirement.</a:t>
            </a:r>
            <a:endParaRPr lang="en-US" sz="1000" dirty="0"/>
          </a:p>
        </p:txBody>
      </p:sp>
      <p:sp>
        <p:nvSpPr>
          <p:cNvPr id="4" name="Slide Number Placeholder 3"/>
          <p:cNvSpPr>
            <a:spLocks noGrp="1"/>
          </p:cNvSpPr>
          <p:nvPr>
            <p:ph type="sldNum" sz="quarter" idx="10"/>
          </p:nvPr>
        </p:nvSpPr>
        <p:spPr/>
        <p:txBody>
          <a:bodyPr/>
          <a:lstStyle/>
          <a:p>
            <a:fld id="{508E74B4-B32A-2A4F-A9DF-76310A88855D}" type="slidenum">
              <a:rPr lang="en-US" smtClean="0"/>
              <a:t>4</a:t>
            </a:fld>
            <a:endParaRPr lang="en-US"/>
          </a:p>
        </p:txBody>
      </p:sp>
    </p:spTree>
    <p:extLst>
      <p:ext uri="{BB962C8B-B14F-4D97-AF65-F5344CB8AC3E}">
        <p14:creationId xmlns:p14="http://schemas.microsoft.com/office/powerpoint/2010/main" val="2799639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Retirement plans are typically only offered by employers who feel secure and comfortable</a:t>
            </a:r>
            <a:r>
              <a:rPr lang="en-US" sz="1200" baseline="0" dirty="0" smtClean="0"/>
              <a:t> in</a:t>
            </a:r>
            <a:r>
              <a:rPr lang="en-US" sz="1200" dirty="0" smtClean="0"/>
              <a:t> offering them. Employers tell us that to feel</a:t>
            </a:r>
            <a:r>
              <a:rPr lang="en-US" sz="1200" baseline="0" dirty="0" smtClean="0"/>
              <a:t> secure and comfortable </a:t>
            </a:r>
            <a:r>
              <a:rPr lang="en-US" sz="1200" dirty="0" smtClean="0"/>
              <a:t>they want certain things when</a:t>
            </a:r>
          </a:p>
          <a:p>
            <a:r>
              <a:rPr lang="en-US" sz="1200" dirty="0" smtClean="0"/>
              <a:t>offering a plan. They don’t want to add to their administrative tasks and they don’t want to increase their risk of governmental </a:t>
            </a:r>
          </a:p>
          <a:p>
            <a:r>
              <a:rPr lang="en-US" sz="1200" dirty="0" smtClean="0"/>
              <a:t>noncompliance or fiduciary liability. They also expect a reasonable cost for the plan</a:t>
            </a:r>
            <a:endParaRPr lang="en-US" dirty="0"/>
          </a:p>
        </p:txBody>
      </p:sp>
      <p:sp>
        <p:nvSpPr>
          <p:cNvPr id="4" name="Slide Number Placeholder 3"/>
          <p:cNvSpPr>
            <a:spLocks noGrp="1"/>
          </p:cNvSpPr>
          <p:nvPr>
            <p:ph type="sldNum" sz="quarter" idx="10"/>
          </p:nvPr>
        </p:nvSpPr>
        <p:spPr/>
        <p:txBody>
          <a:bodyPr/>
          <a:lstStyle/>
          <a:p>
            <a:fld id="{70F23D7B-F61F-4A77-9AF2-CE5FAE2B29C9}" type="slidenum">
              <a:rPr lang="en-US" smtClean="0"/>
              <a:t>5</a:t>
            </a:fld>
            <a:endParaRPr lang="en-US" dirty="0"/>
          </a:p>
        </p:txBody>
      </p:sp>
    </p:spTree>
    <p:extLst>
      <p:ext uri="{BB962C8B-B14F-4D97-AF65-F5344CB8AC3E}">
        <p14:creationId xmlns:p14="http://schemas.microsoft.com/office/powerpoint/2010/main" val="3165180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Unfortunately typical retirement plans require administrative support</a:t>
            </a:r>
            <a:r>
              <a:rPr lang="en-US" sz="1200" baseline="0" dirty="0" smtClean="0"/>
              <a:t> from administrative staff or HR staff who lack ERISA expertise which </a:t>
            </a:r>
            <a:r>
              <a:rPr lang="en-US" sz="1200" dirty="0" smtClean="0"/>
              <a:t>exposes employers to governmental compliance</a:t>
            </a:r>
            <a:r>
              <a:rPr lang="en-US" sz="1200" baseline="0" dirty="0" smtClean="0"/>
              <a:t> issues</a:t>
            </a:r>
            <a:r>
              <a:rPr lang="en-US" sz="1200" dirty="0" smtClean="0"/>
              <a:t> and to law firms looking to file class action suits against employers.</a:t>
            </a:r>
          </a:p>
          <a:p>
            <a:endParaRPr lang="en-US" dirty="0"/>
          </a:p>
        </p:txBody>
      </p:sp>
      <p:sp>
        <p:nvSpPr>
          <p:cNvPr id="4" name="Slide Number Placeholder 3"/>
          <p:cNvSpPr>
            <a:spLocks noGrp="1"/>
          </p:cNvSpPr>
          <p:nvPr>
            <p:ph type="sldNum" sz="quarter" idx="10"/>
          </p:nvPr>
        </p:nvSpPr>
        <p:spPr/>
        <p:txBody>
          <a:bodyPr/>
          <a:lstStyle/>
          <a:p>
            <a:fld id="{FBAD0156-D66B-3247-B5CA-A822C5443EF7}" type="slidenum">
              <a:rPr lang="en-US" smtClean="0"/>
              <a:t>6</a:t>
            </a:fld>
            <a:endParaRPr lang="en-US" dirty="0"/>
          </a:p>
        </p:txBody>
      </p:sp>
    </p:spTree>
    <p:extLst>
      <p:ext uri="{BB962C8B-B14F-4D97-AF65-F5344CB8AC3E}">
        <p14:creationId xmlns:p14="http://schemas.microsoft.com/office/powerpoint/2010/main" val="1623033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a typeface="Gotham Book" charset="0"/>
                <a:cs typeface="Gotham Book" charset="0"/>
              </a:rPr>
              <a:t>With TAG, administrative tasks required to be completed by the employers administrative or HR staff</a:t>
            </a:r>
            <a:r>
              <a:rPr lang="en-US" sz="1200" baseline="0" dirty="0" smtClean="0">
                <a:ea typeface="Gotham Book" charset="0"/>
                <a:cs typeface="Gotham Book" charset="0"/>
              </a:rPr>
              <a:t> </a:t>
            </a:r>
            <a:r>
              <a:rPr lang="en-US" sz="1200" dirty="0" smtClean="0">
                <a:ea typeface="Gotham Book" charset="0"/>
                <a:cs typeface="Gotham Book" charset="0"/>
              </a:rPr>
              <a:t>are cut by 99%.</a:t>
            </a:r>
          </a:p>
          <a:p>
            <a:endParaRPr lang="en-US" dirty="0"/>
          </a:p>
        </p:txBody>
      </p:sp>
      <p:sp>
        <p:nvSpPr>
          <p:cNvPr id="4" name="Slide Number Placeholder 3"/>
          <p:cNvSpPr>
            <a:spLocks noGrp="1"/>
          </p:cNvSpPr>
          <p:nvPr>
            <p:ph type="sldNum" sz="quarter" idx="10"/>
          </p:nvPr>
        </p:nvSpPr>
        <p:spPr/>
        <p:txBody>
          <a:bodyPr/>
          <a:lstStyle/>
          <a:p>
            <a:fld id="{70F23D7B-F61F-4A77-9AF2-CE5FAE2B29C9}" type="slidenum">
              <a:rPr lang="en-US" smtClean="0"/>
              <a:t>7</a:t>
            </a:fld>
            <a:endParaRPr lang="en-US" dirty="0"/>
          </a:p>
        </p:txBody>
      </p:sp>
    </p:spTree>
    <p:extLst>
      <p:ext uri="{BB962C8B-B14F-4D97-AF65-F5344CB8AC3E}">
        <p14:creationId xmlns:p14="http://schemas.microsoft.com/office/powerpoint/2010/main" val="3253600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a:t>
            </a:r>
            <a:r>
              <a:rPr lang="en-US" baseline="0" dirty="0" smtClean="0"/>
              <a:t> retirement plans fail DOL random audits 67.7% of the time. Each failure averages $280,000 in fines and penalties. In contrast, no TAG administered plan has ever failed a DOL audit.</a:t>
            </a:r>
            <a:endParaRPr lang="en-US" dirty="0"/>
          </a:p>
        </p:txBody>
      </p:sp>
      <p:sp>
        <p:nvSpPr>
          <p:cNvPr id="4" name="Slide Number Placeholder 3"/>
          <p:cNvSpPr>
            <a:spLocks noGrp="1"/>
          </p:cNvSpPr>
          <p:nvPr>
            <p:ph type="sldNum" sz="quarter" idx="10"/>
          </p:nvPr>
        </p:nvSpPr>
        <p:spPr/>
        <p:txBody>
          <a:bodyPr/>
          <a:lstStyle/>
          <a:p>
            <a:fld id="{5906FA93-DF37-604D-B688-D26EFD4A4874}" type="slidenum">
              <a:rPr lang="en-US" smtClean="0"/>
              <a:t>8</a:t>
            </a:fld>
            <a:endParaRPr lang="en-US"/>
          </a:p>
        </p:txBody>
      </p:sp>
    </p:spTree>
    <p:extLst>
      <p:ext uri="{BB962C8B-B14F-4D97-AF65-F5344CB8AC3E}">
        <p14:creationId xmlns:p14="http://schemas.microsoft.com/office/powerpoint/2010/main" val="2955578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TAG’s expertise</a:t>
            </a:r>
            <a:r>
              <a:rPr lang="en-US" baseline="0" dirty="0" smtClean="0"/>
              <a:t> and experience in fiduciary protection is unsurpassed. TAG provides both 3(16) administrative fiduciary protection and 3(38) investment fiduciary protection. Without those two services the Plan Sponsor carries the fiduciary liability for the retirement plan. And this is a personal liability, not corporate so all personal assets are at risk in a fiduciary breach. Fiduciary breaches are increasingly being discovered at companies from very large to very small by class action lawyers looking to take advantage of the current litigious environment . </a:t>
            </a:r>
            <a:r>
              <a:rPr lang="en-US" sz="1200" kern="1200" dirty="0" smtClean="0">
                <a:solidFill>
                  <a:schemeClr val="tx1"/>
                </a:solidFill>
                <a:effectLst/>
                <a:latin typeface="+mn-lt"/>
                <a:ea typeface="+mn-ea"/>
                <a:cs typeface="+mn-cs"/>
              </a:rPr>
              <a:t>Forbes Magazine calls it a Tsunami of Lawsuits in a recent article and it is important to note that according to ERISA Litigation lawyer Nancy Ross 98% of these types of lawsuits are settled which may mean that the “Tsunami of Lawsuits” that Forbes is referring to is likely just the tip of the iceberg. And it is important to note that even when these lawsuits are settled there are still likely significant legal fees paid by the employer to settle.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906FA93-DF37-604D-B688-D26EFD4A4874}" type="slidenum">
              <a:rPr lang="en-US" smtClean="0"/>
              <a:t>9</a:t>
            </a:fld>
            <a:endParaRPr lang="en-US"/>
          </a:p>
        </p:txBody>
      </p:sp>
    </p:spTree>
    <p:extLst>
      <p:ext uri="{BB962C8B-B14F-4D97-AF65-F5344CB8AC3E}">
        <p14:creationId xmlns:p14="http://schemas.microsoft.com/office/powerpoint/2010/main" val="1631547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BCBF53-51FD-1747-B878-CBB2620741E0}" type="datetimeFigureOut">
              <a:rPr lang="en-US" smtClean="0"/>
              <a:t>7/28/17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B8F7B-71C6-E843-87D6-4666A409AD79}" type="slidenum">
              <a:rPr lang="en-US" smtClean="0"/>
              <a:t>‹#›</a:t>
            </a:fld>
            <a:endParaRPr lang="en-US"/>
          </a:p>
        </p:txBody>
      </p:sp>
    </p:spTree>
    <p:extLst>
      <p:ext uri="{BB962C8B-B14F-4D97-AF65-F5344CB8AC3E}">
        <p14:creationId xmlns:p14="http://schemas.microsoft.com/office/powerpoint/2010/main" val="4181122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BCBF53-51FD-1747-B878-CBB2620741E0}" type="datetimeFigureOut">
              <a:rPr lang="en-US" smtClean="0"/>
              <a:t>7/28/17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B8F7B-71C6-E843-87D6-4666A409AD79}" type="slidenum">
              <a:rPr lang="en-US" smtClean="0"/>
              <a:t>‹#›</a:t>
            </a:fld>
            <a:endParaRPr lang="en-US"/>
          </a:p>
        </p:txBody>
      </p:sp>
    </p:spTree>
    <p:extLst>
      <p:ext uri="{BB962C8B-B14F-4D97-AF65-F5344CB8AC3E}">
        <p14:creationId xmlns:p14="http://schemas.microsoft.com/office/powerpoint/2010/main" val="24889067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BCBF53-51FD-1747-B878-CBB2620741E0}" type="datetimeFigureOut">
              <a:rPr lang="en-US" smtClean="0"/>
              <a:t>7/28/17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B8F7B-71C6-E843-87D6-4666A409AD79}" type="slidenum">
              <a:rPr lang="en-US" smtClean="0"/>
              <a:t>‹#›</a:t>
            </a:fld>
            <a:endParaRPr lang="en-US"/>
          </a:p>
        </p:txBody>
      </p:sp>
    </p:spTree>
    <p:extLst>
      <p:ext uri="{BB962C8B-B14F-4D97-AF65-F5344CB8AC3E}">
        <p14:creationId xmlns:p14="http://schemas.microsoft.com/office/powerpoint/2010/main" val="11216831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BCBF53-51FD-1747-B878-CBB2620741E0}" type="datetimeFigureOut">
              <a:rPr lang="en-US" smtClean="0"/>
              <a:t>7/28/17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B8F7B-71C6-E843-87D6-4666A409AD79}" type="slidenum">
              <a:rPr lang="en-US" smtClean="0"/>
              <a:t>‹#›</a:t>
            </a:fld>
            <a:endParaRPr lang="en-US"/>
          </a:p>
        </p:txBody>
      </p:sp>
    </p:spTree>
    <p:extLst>
      <p:ext uri="{BB962C8B-B14F-4D97-AF65-F5344CB8AC3E}">
        <p14:creationId xmlns:p14="http://schemas.microsoft.com/office/powerpoint/2010/main" val="2580984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BCBF53-51FD-1747-B878-CBB2620741E0}" type="datetimeFigureOut">
              <a:rPr lang="en-US" smtClean="0"/>
              <a:t>7/28/17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B8F7B-71C6-E843-87D6-4666A409AD79}" type="slidenum">
              <a:rPr lang="en-US" smtClean="0"/>
              <a:t>‹#›</a:t>
            </a:fld>
            <a:endParaRPr lang="en-US"/>
          </a:p>
        </p:txBody>
      </p:sp>
    </p:spTree>
    <p:extLst>
      <p:ext uri="{BB962C8B-B14F-4D97-AF65-F5344CB8AC3E}">
        <p14:creationId xmlns:p14="http://schemas.microsoft.com/office/powerpoint/2010/main" val="42234251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BCBF53-51FD-1747-B878-CBB2620741E0}" type="datetimeFigureOut">
              <a:rPr lang="en-US" smtClean="0"/>
              <a:t>7/28/17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B8F7B-71C6-E843-87D6-4666A409AD79}" type="slidenum">
              <a:rPr lang="en-US" smtClean="0"/>
              <a:t>‹#›</a:t>
            </a:fld>
            <a:endParaRPr lang="en-US"/>
          </a:p>
        </p:txBody>
      </p:sp>
    </p:spTree>
    <p:extLst>
      <p:ext uri="{BB962C8B-B14F-4D97-AF65-F5344CB8AC3E}">
        <p14:creationId xmlns:p14="http://schemas.microsoft.com/office/powerpoint/2010/main" val="23882551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BCBF53-51FD-1747-B878-CBB2620741E0}" type="datetimeFigureOut">
              <a:rPr lang="en-US" smtClean="0"/>
              <a:t>7/28/17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1B8F7B-71C6-E843-87D6-4666A409AD79}" type="slidenum">
              <a:rPr lang="en-US" smtClean="0"/>
              <a:t>‹#›</a:t>
            </a:fld>
            <a:endParaRPr lang="en-US"/>
          </a:p>
        </p:txBody>
      </p:sp>
    </p:spTree>
    <p:extLst>
      <p:ext uri="{BB962C8B-B14F-4D97-AF65-F5344CB8AC3E}">
        <p14:creationId xmlns:p14="http://schemas.microsoft.com/office/powerpoint/2010/main" val="20340220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BCBF53-51FD-1747-B878-CBB2620741E0}" type="datetimeFigureOut">
              <a:rPr lang="en-US" smtClean="0"/>
              <a:t>7/28/17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1B8F7B-71C6-E843-87D6-4666A409AD79}" type="slidenum">
              <a:rPr lang="en-US" smtClean="0"/>
              <a:t>‹#›</a:t>
            </a:fld>
            <a:endParaRPr lang="en-US"/>
          </a:p>
        </p:txBody>
      </p:sp>
    </p:spTree>
    <p:extLst>
      <p:ext uri="{BB962C8B-B14F-4D97-AF65-F5344CB8AC3E}">
        <p14:creationId xmlns:p14="http://schemas.microsoft.com/office/powerpoint/2010/main" val="31532929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CBF53-51FD-1747-B878-CBB2620741E0}" type="datetimeFigureOut">
              <a:rPr lang="en-US" smtClean="0"/>
              <a:t>7/28/17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1B8F7B-71C6-E843-87D6-4666A409AD79}" type="slidenum">
              <a:rPr lang="en-US" smtClean="0"/>
              <a:t>‹#›</a:t>
            </a:fld>
            <a:endParaRPr lang="en-US"/>
          </a:p>
        </p:txBody>
      </p:sp>
    </p:spTree>
    <p:extLst>
      <p:ext uri="{BB962C8B-B14F-4D97-AF65-F5344CB8AC3E}">
        <p14:creationId xmlns:p14="http://schemas.microsoft.com/office/powerpoint/2010/main" val="4496210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BCBF53-51FD-1747-B878-CBB2620741E0}" type="datetimeFigureOut">
              <a:rPr lang="en-US" smtClean="0"/>
              <a:t>7/28/17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B8F7B-71C6-E843-87D6-4666A409AD79}" type="slidenum">
              <a:rPr lang="en-US" smtClean="0"/>
              <a:t>‹#›</a:t>
            </a:fld>
            <a:endParaRPr lang="en-US"/>
          </a:p>
        </p:txBody>
      </p:sp>
    </p:spTree>
    <p:extLst>
      <p:ext uri="{BB962C8B-B14F-4D97-AF65-F5344CB8AC3E}">
        <p14:creationId xmlns:p14="http://schemas.microsoft.com/office/powerpoint/2010/main" val="19901787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BCBF53-51FD-1747-B878-CBB2620741E0}" type="datetimeFigureOut">
              <a:rPr lang="en-US" smtClean="0"/>
              <a:t>7/28/17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B8F7B-71C6-E843-87D6-4666A409AD79}" type="slidenum">
              <a:rPr lang="en-US" smtClean="0"/>
              <a:t>‹#›</a:t>
            </a:fld>
            <a:endParaRPr lang="en-US"/>
          </a:p>
        </p:txBody>
      </p:sp>
    </p:spTree>
    <p:extLst>
      <p:ext uri="{BB962C8B-B14F-4D97-AF65-F5344CB8AC3E}">
        <p14:creationId xmlns:p14="http://schemas.microsoft.com/office/powerpoint/2010/main" val="3868317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CBF53-51FD-1747-B878-CBB2620741E0}" type="datetimeFigureOut">
              <a:rPr lang="en-US" smtClean="0"/>
              <a:t>7/28/17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B8F7B-71C6-E843-87D6-4666A409AD79}" type="slidenum">
              <a:rPr lang="en-US" smtClean="0"/>
              <a:t>‹#›</a:t>
            </a:fld>
            <a:endParaRPr lang="en-US"/>
          </a:p>
        </p:txBody>
      </p:sp>
    </p:spTree>
    <p:extLst>
      <p:ext uri="{BB962C8B-B14F-4D97-AF65-F5344CB8AC3E}">
        <p14:creationId xmlns:p14="http://schemas.microsoft.com/office/powerpoint/2010/main" val="765373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5" Type="http://schemas.microsoft.com/office/2007/relationships/hdphoto" Target="../media/hdphoto1.wdp"/><Relationship Id="rId6" Type="http://schemas.microsoft.com/office/2007/relationships/hdphoto" Target="../media/hdphoto2.wdp"/><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cstate="print">
            <a:extLst>
              <a:ext uri="{28A0092B-C50C-407E-A947-70E740481C1C}">
                <a14:useLocalDpi xmlns:a14="http://schemas.microsoft.com/office/drawing/2010/main"/>
              </a:ext>
            </a:extLst>
          </a:blip>
          <a:srcRect b="-10021"/>
          <a:stretch/>
        </p:blipFill>
        <p:spPr>
          <a:xfrm>
            <a:off x="137159" y="102870"/>
            <a:ext cx="8869680" cy="5770318"/>
          </a:xfrm>
          <a:prstGeom prst="rect">
            <a:avLst/>
          </a:prstGeom>
        </p:spPr>
      </p:pic>
      <p:sp>
        <p:nvSpPr>
          <p:cNvPr id="18" name="Rectangle 17"/>
          <p:cNvSpPr>
            <a:spLocks noChangeAspect="1"/>
          </p:cNvSpPr>
          <p:nvPr/>
        </p:nvSpPr>
        <p:spPr>
          <a:xfrm>
            <a:off x="137160" y="102870"/>
            <a:ext cx="8869680" cy="6652260"/>
          </a:xfrm>
          <a:prstGeom prst="rect">
            <a:avLst/>
          </a:prstGeom>
          <a:noFill/>
          <a:ln w="38100"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9900"/>
                </a:solidFill>
              </a:ln>
              <a:solidFill>
                <a:prstClr val="white"/>
              </a:solidFill>
              <a:latin typeface="Calibri"/>
            </a:endParaRPr>
          </a:p>
        </p:txBody>
      </p:sp>
      <p:sp>
        <p:nvSpPr>
          <p:cNvPr id="21" name="Rectangle 20"/>
          <p:cNvSpPr/>
          <p:nvPr/>
        </p:nvSpPr>
        <p:spPr>
          <a:xfrm>
            <a:off x="137159" y="5342417"/>
            <a:ext cx="8869680" cy="762000"/>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137161" y="4276405"/>
            <a:ext cx="8895144" cy="1071739"/>
            <a:chOff x="149928" y="4511107"/>
            <a:chExt cx="8895144" cy="1279900"/>
          </a:xfrm>
        </p:grpSpPr>
        <p:sp>
          <p:nvSpPr>
            <p:cNvPr id="25" name="Rectangle 24"/>
            <p:cNvSpPr/>
            <p:nvPr/>
          </p:nvSpPr>
          <p:spPr>
            <a:xfrm>
              <a:off x="4206141" y="4511107"/>
              <a:ext cx="4838931" cy="1279900"/>
            </a:xfrm>
            <a:prstGeom prst="rect">
              <a:avLst/>
            </a:prstGeom>
            <a:gradFill flip="none" rotWithShape="1">
              <a:gsLst>
                <a:gs pos="40000">
                  <a:schemeClr val="bg1"/>
                </a:gs>
                <a:gs pos="100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prstClr val="white"/>
                </a:solidFill>
                <a:latin typeface="Arial" panose="020B0604020202020204" pitchFamily="34" charset="0"/>
                <a:cs typeface="Arial" panose="020B0604020202020204" pitchFamily="34" charset="0"/>
              </a:endParaRPr>
            </a:p>
          </p:txBody>
        </p:sp>
        <p:sp>
          <p:nvSpPr>
            <p:cNvPr id="26" name="Rectangle 25"/>
            <p:cNvSpPr/>
            <p:nvPr/>
          </p:nvSpPr>
          <p:spPr>
            <a:xfrm>
              <a:off x="149928" y="4511107"/>
              <a:ext cx="4032482" cy="1279900"/>
            </a:xfrm>
            <a:prstGeom prst="rect">
              <a:avLst/>
            </a:prstGeom>
            <a:solidFill>
              <a:schemeClr val="bg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149929" y="4623283"/>
              <a:ext cx="4032481" cy="523220"/>
            </a:xfrm>
            <a:prstGeom prst="rect">
              <a:avLst/>
            </a:prstGeom>
            <a:noFill/>
          </p:spPr>
          <p:txBody>
            <a:bodyPr wrap="square" rtlCol="0">
              <a:spAutoFit/>
            </a:bodyPr>
            <a:lstStyle/>
            <a:p>
              <a:pPr algn="ctr"/>
              <a:r>
                <a:rPr lang="en-US" sz="2800" b="1" i="1" dirty="0" smtClean="0"/>
                <a:t>Transform Tomorro</a:t>
              </a:r>
              <a:r>
                <a:rPr lang="en-US" sz="2800" b="1" i="1" spc="300" dirty="0" smtClean="0"/>
                <a:t>w</a:t>
              </a:r>
              <a:r>
                <a:rPr lang="en-US" sz="2000" baseline="40000" dirty="0" smtClean="0"/>
                <a:t>®</a:t>
              </a:r>
              <a:endParaRPr lang="en-US" sz="2800" baseline="40000" dirty="0"/>
            </a:p>
          </p:txBody>
        </p:sp>
        <p:sp>
          <p:nvSpPr>
            <p:cNvPr id="28" name="Rectangle 27"/>
            <p:cNvSpPr/>
            <p:nvPr/>
          </p:nvSpPr>
          <p:spPr>
            <a:xfrm>
              <a:off x="457804" y="5198125"/>
              <a:ext cx="3433101" cy="384721"/>
            </a:xfrm>
            <a:prstGeom prst="rect">
              <a:avLst/>
            </a:prstGeom>
          </p:spPr>
          <p:txBody>
            <a:bodyPr wrap="none">
              <a:spAutoFit/>
            </a:bodyPr>
            <a:lstStyle/>
            <a:p>
              <a:pPr algn="ctr"/>
              <a:r>
                <a:rPr lang="en-US" sz="1900" dirty="0"/>
                <a:t>Together we can make it happen</a:t>
              </a:r>
            </a:p>
          </p:txBody>
        </p:sp>
      </p:grpSp>
      <p:pic>
        <p:nvPicPr>
          <p:cNvPr id="32" name="Picture 31" descr="TAG_Logo_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82234" y="5535670"/>
            <a:ext cx="1577856" cy="445117"/>
          </a:xfrm>
          <a:prstGeom prst="rect">
            <a:avLst/>
          </a:prstGeom>
        </p:spPr>
      </p:pic>
    </p:spTree>
    <p:extLst>
      <p:ext uri="{BB962C8B-B14F-4D97-AF65-F5344CB8AC3E}">
        <p14:creationId xmlns:p14="http://schemas.microsoft.com/office/powerpoint/2010/main" val="42556674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801900" y="1737898"/>
            <a:ext cx="2104779" cy="962146"/>
          </a:xfrm>
          <a:prstGeom prst="rect">
            <a:avLst/>
          </a:prstGeom>
          <a:solidFill>
            <a:srgbClr val="007377"/>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1100" dirty="0"/>
              <a:t>Integration of processes and systems – </a:t>
            </a:r>
            <a:r>
              <a:rPr lang="en-US" sz="1100" dirty="0" smtClean="0"/>
              <a:t>TAG selects and monitors 3(38) </a:t>
            </a:r>
            <a:r>
              <a:rPr lang="en-US" sz="1100" dirty="0"/>
              <a:t>investment fiduciary</a:t>
            </a:r>
          </a:p>
        </p:txBody>
      </p:sp>
      <p:sp>
        <p:nvSpPr>
          <p:cNvPr id="26" name="Isosceles Triangle 25"/>
          <p:cNvSpPr/>
          <p:nvPr/>
        </p:nvSpPr>
        <p:spPr>
          <a:xfrm>
            <a:off x="1239248" y="1198940"/>
            <a:ext cx="6496304" cy="431814"/>
          </a:xfrm>
          <a:prstGeom prst="triangle">
            <a:avLst/>
          </a:prstGeom>
          <a:gradFill flip="none" rotWithShape="1">
            <a:gsLst>
              <a:gs pos="100000">
                <a:schemeClr val="bg1"/>
              </a:gs>
              <a:gs pos="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bwMode="auto">
          <a:xfrm>
            <a:off x="3494782" y="1737898"/>
            <a:ext cx="2066485" cy="962146"/>
          </a:xfrm>
          <a:prstGeom prst="rect">
            <a:avLst/>
          </a:prstGeom>
          <a:solidFill>
            <a:srgbClr val="512D6D"/>
          </a:solidFill>
          <a:ln w="12700">
            <a:noFill/>
            <a:miter lim="800000"/>
            <a:headEnd/>
            <a:tailEnd/>
          </a:ln>
        </p:spPr>
        <p:txBody>
          <a:bodyPr lIns="91440" tIns="274320" rIns="137160" bIns="182880" rtlCol="0" anchor="t" anchorCtr="0"/>
          <a:lstStyle/>
          <a:p>
            <a:pPr>
              <a:lnSpc>
                <a:spcPct val="90000"/>
              </a:lnSpc>
            </a:pPr>
            <a:r>
              <a:rPr lang="en-US" sz="1100" b="1" dirty="0">
                <a:solidFill>
                  <a:srgbClr val="FFFFFF"/>
                </a:solidFill>
                <a:cs typeface="Arial"/>
              </a:rPr>
              <a:t>Integration of </a:t>
            </a:r>
            <a:r>
              <a:rPr lang="en-US" sz="1100" b="1" dirty="0" smtClean="0">
                <a:solidFill>
                  <a:srgbClr val="FFFFFF"/>
                </a:solidFill>
                <a:cs typeface="Arial"/>
              </a:rPr>
              <a:t>processes </a:t>
            </a:r>
            <a:r>
              <a:rPr lang="en-US" sz="1100" b="1" dirty="0">
                <a:solidFill>
                  <a:srgbClr val="FFFFFF"/>
                </a:solidFill>
                <a:cs typeface="Arial"/>
              </a:rPr>
              <a:t>and </a:t>
            </a:r>
            <a:r>
              <a:rPr lang="en-US" sz="1100" b="1" dirty="0" smtClean="0">
                <a:solidFill>
                  <a:srgbClr val="FFFFFF"/>
                </a:solidFill>
                <a:cs typeface="Arial"/>
              </a:rPr>
              <a:t>systems – TAG as administrative fiduciary</a:t>
            </a:r>
            <a:endParaRPr lang="en-US" sz="1100" b="1" dirty="0">
              <a:solidFill>
                <a:srgbClr val="FFFFFF"/>
              </a:solidFill>
              <a:cs typeface="Arial"/>
            </a:endParaRPr>
          </a:p>
        </p:txBody>
      </p:sp>
      <p:sp>
        <p:nvSpPr>
          <p:cNvPr id="17" name="Rectangle 16"/>
          <p:cNvSpPr/>
          <p:nvPr/>
        </p:nvSpPr>
        <p:spPr bwMode="auto">
          <a:xfrm>
            <a:off x="1038536" y="1737898"/>
            <a:ext cx="2196627" cy="962146"/>
          </a:xfrm>
          <a:prstGeom prst="rect">
            <a:avLst/>
          </a:prstGeom>
          <a:solidFill>
            <a:schemeClr val="accent6"/>
          </a:solidFill>
          <a:ln w="12700">
            <a:noFill/>
            <a:miter lim="800000"/>
            <a:headEnd/>
            <a:tailEnd/>
          </a:ln>
        </p:spPr>
        <p:txBody>
          <a:bodyPr lIns="91440" tIns="274320" rIns="137160" bIns="182880" rtlCol="0" anchor="t" anchorCtr="0"/>
          <a:lstStyle/>
          <a:p>
            <a:pPr>
              <a:lnSpc>
                <a:spcPct val="90000"/>
              </a:lnSpc>
            </a:pPr>
            <a:r>
              <a:rPr lang="en-US" sz="1100" b="1" dirty="0" smtClean="0">
                <a:solidFill>
                  <a:srgbClr val="FFFFFF"/>
                </a:solidFill>
                <a:cs typeface="Arial"/>
              </a:rPr>
              <a:t>TAG </a:t>
            </a:r>
            <a:r>
              <a:rPr lang="en-US" sz="1100" b="1" dirty="0">
                <a:solidFill>
                  <a:srgbClr val="FFFFFF"/>
                </a:solidFill>
                <a:cs typeface="Arial"/>
              </a:rPr>
              <a:t>plan document review and coordination with </a:t>
            </a:r>
            <a:r>
              <a:rPr lang="en-US" sz="1100" b="1" dirty="0" smtClean="0">
                <a:solidFill>
                  <a:srgbClr val="FFFFFF"/>
                </a:solidFill>
                <a:cs typeface="Arial"/>
              </a:rPr>
              <a:t>record keeper products </a:t>
            </a:r>
            <a:r>
              <a:rPr lang="en-US" sz="1100" b="1" dirty="0">
                <a:solidFill>
                  <a:srgbClr val="FFFFFF"/>
                </a:solidFill>
                <a:cs typeface="Arial"/>
              </a:rPr>
              <a:t>&amp; </a:t>
            </a:r>
            <a:r>
              <a:rPr lang="en-US" sz="1100" b="1" dirty="0" smtClean="0">
                <a:solidFill>
                  <a:srgbClr val="FFFFFF"/>
                </a:solidFill>
                <a:cs typeface="Arial"/>
              </a:rPr>
              <a:t>services for compliance assurance</a:t>
            </a:r>
            <a:endParaRPr lang="en-US" sz="1100" b="1" dirty="0">
              <a:solidFill>
                <a:srgbClr val="FFFFFF"/>
              </a:solidFill>
              <a:cs typeface="Arial"/>
            </a:endParaRPr>
          </a:p>
        </p:txBody>
      </p:sp>
      <p:pic>
        <p:nvPicPr>
          <p:cNvPr id="25" name="Picture 2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1083" y="2852472"/>
            <a:ext cx="8855755" cy="2485898"/>
          </a:xfrm>
          <a:prstGeom prst="rect">
            <a:avLst/>
          </a:prstGeom>
        </p:spPr>
      </p:pic>
      <p:sp>
        <p:nvSpPr>
          <p:cNvPr id="10" name="Isosceles Triangle 9"/>
          <p:cNvSpPr/>
          <p:nvPr/>
        </p:nvSpPr>
        <p:spPr>
          <a:xfrm flipV="1">
            <a:off x="1403684" y="914114"/>
            <a:ext cx="6068516" cy="319430"/>
          </a:xfrm>
          <a:prstGeom prst="triangle">
            <a:avLst/>
          </a:prstGeom>
          <a:gradFill flip="none" rotWithShape="1">
            <a:gsLst>
              <a:gs pos="100000">
                <a:schemeClr val="bg1"/>
              </a:gs>
              <a:gs pos="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655416" y="965348"/>
            <a:ext cx="6148244" cy="536392"/>
          </a:xfrm>
        </p:spPr>
        <p:txBody>
          <a:bodyPr>
            <a:noAutofit/>
          </a:bodyPr>
          <a:lstStyle/>
          <a:p>
            <a:r>
              <a:rPr lang="en-US" sz="3600" dirty="0"/>
              <a:t>W</a:t>
            </a:r>
            <a:r>
              <a:rPr lang="en-US" sz="3600" dirty="0" smtClean="0"/>
              <a:t>orking </a:t>
            </a:r>
            <a:r>
              <a:rPr lang="en-US" sz="3600" dirty="0"/>
              <a:t>together to </a:t>
            </a:r>
            <a:r>
              <a:rPr lang="en-US" sz="3600" dirty="0" smtClean="0"/>
              <a:t>serve you</a:t>
            </a:r>
            <a:endParaRPr lang="en-US" sz="3600" dirty="0"/>
          </a:p>
        </p:txBody>
      </p:sp>
      <p:pic>
        <p:nvPicPr>
          <p:cNvPr id="1026" name="Picture 2" descr="C:\Users\chiuchr\AppData\Local\Microsoft\Windows\Temporary Internet Files\Content.Outlook\WC22ZR1Q\TAG Logo_TAG Logo Primary Full Color CMYK with name on bottom.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731715" y="332642"/>
            <a:ext cx="1200971" cy="48759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137159" y="102870"/>
            <a:ext cx="8869681" cy="6652260"/>
            <a:chOff x="137159" y="102870"/>
            <a:chExt cx="8869681" cy="6652260"/>
          </a:xfrm>
        </p:grpSpPr>
        <p:sp>
          <p:nvSpPr>
            <p:cNvPr id="21" name="Rectangle 20"/>
            <p:cNvSpPr>
              <a:spLocks noChangeAspect="1"/>
            </p:cNvSpPr>
            <p:nvPr/>
          </p:nvSpPr>
          <p:spPr>
            <a:xfrm>
              <a:off x="137160" y="102870"/>
              <a:ext cx="8869680" cy="6652260"/>
            </a:xfrm>
            <a:prstGeom prst="rect">
              <a:avLst/>
            </a:prstGeom>
            <a:noFill/>
            <a:ln w="38100"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9900"/>
                  </a:solidFill>
                </a:ln>
                <a:solidFill>
                  <a:prstClr val="white"/>
                </a:solidFill>
                <a:latin typeface="Calibri"/>
              </a:endParaRPr>
            </a:p>
          </p:txBody>
        </p:sp>
        <p:sp>
          <p:nvSpPr>
            <p:cNvPr id="22" name="Rectangle 21"/>
            <p:cNvSpPr/>
            <p:nvPr/>
          </p:nvSpPr>
          <p:spPr>
            <a:xfrm>
              <a:off x="137159" y="5342417"/>
              <a:ext cx="8869680" cy="762000"/>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descr="TAG_Logo_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82234" y="5535670"/>
              <a:ext cx="1577856" cy="445117"/>
            </a:xfrm>
            <a:prstGeom prst="rect">
              <a:avLst/>
            </a:prstGeom>
          </p:spPr>
        </p:pic>
      </p:grpSp>
    </p:spTree>
    <p:extLst>
      <p:ext uri="{BB962C8B-B14F-4D97-AF65-F5344CB8AC3E}">
        <p14:creationId xmlns:p14="http://schemas.microsoft.com/office/powerpoint/2010/main" val="23784104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4642-140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7160" y="103332"/>
            <a:ext cx="8869679" cy="5913119"/>
          </a:xfrm>
          <a:prstGeom prst="rect">
            <a:avLst/>
          </a:prstGeom>
        </p:spPr>
      </p:pic>
      <p:sp>
        <p:nvSpPr>
          <p:cNvPr id="9" name="Rectangle 8"/>
          <p:cNvSpPr/>
          <p:nvPr/>
        </p:nvSpPr>
        <p:spPr>
          <a:xfrm rot="5400000">
            <a:off x="3620081" y="-3380051"/>
            <a:ext cx="1903839" cy="8869681"/>
          </a:xfrm>
          <a:prstGeom prst="rect">
            <a:avLst/>
          </a:prstGeom>
          <a:gradFill flip="none" rotWithShape="1">
            <a:gsLst>
              <a:gs pos="14000">
                <a:schemeClr val="tx1">
                  <a:alpha val="53000"/>
                </a:schemeClr>
              </a:gs>
              <a:gs pos="100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prstClr val="white"/>
              </a:solidFill>
              <a:latin typeface="Arial" panose="020B0604020202020204" pitchFamily="34" charset="0"/>
              <a:cs typeface="Arial" panose="020B0604020202020204" pitchFamily="34" charset="0"/>
            </a:endParaRPr>
          </a:p>
        </p:txBody>
      </p:sp>
      <p:sp>
        <p:nvSpPr>
          <p:cNvPr id="12" name="Rectangle 11"/>
          <p:cNvSpPr/>
          <p:nvPr/>
        </p:nvSpPr>
        <p:spPr>
          <a:xfrm rot="5400000">
            <a:off x="4000266" y="-3760238"/>
            <a:ext cx="1143463" cy="8869681"/>
          </a:xfrm>
          <a:prstGeom prst="rect">
            <a:avLst/>
          </a:prstGeom>
          <a:gradFill flip="none" rotWithShape="1">
            <a:gsLst>
              <a:gs pos="14000">
                <a:schemeClr val="tx1">
                  <a:alpha val="53000"/>
                </a:schemeClr>
              </a:gs>
              <a:gs pos="100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prstClr val="white"/>
              </a:solidFill>
              <a:latin typeface="Arial" panose="020B0604020202020204" pitchFamily="34" charset="0"/>
              <a:cs typeface="Arial" panose="020B0604020202020204" pitchFamily="34" charset="0"/>
            </a:endParaRPr>
          </a:p>
        </p:txBody>
      </p:sp>
      <p:sp>
        <p:nvSpPr>
          <p:cNvPr id="13" name="Rectangle 12"/>
          <p:cNvSpPr/>
          <p:nvPr/>
        </p:nvSpPr>
        <p:spPr>
          <a:xfrm rot="10800000">
            <a:off x="137152" y="3608917"/>
            <a:ext cx="8869683" cy="1733500"/>
          </a:xfrm>
          <a:prstGeom prst="rect">
            <a:avLst/>
          </a:prstGeom>
          <a:gradFill flip="none" rotWithShape="1">
            <a:gsLst>
              <a:gs pos="0">
                <a:schemeClr val="bg1">
                  <a:alpha val="0"/>
                </a:schemeClr>
              </a:gs>
              <a:gs pos="100000">
                <a:schemeClr val="bg1">
                  <a:alpha val="57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prstClr val="white"/>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379922" y="103332"/>
            <a:ext cx="1664412" cy="1143000"/>
          </a:xfrm>
        </p:spPr>
        <p:txBody>
          <a:bodyPr/>
          <a:lstStyle/>
          <a:p>
            <a:r>
              <a:rPr lang="en-US" dirty="0">
                <a:solidFill>
                  <a:schemeClr val="bg1"/>
                </a:solidFill>
              </a:rPr>
              <a:t>Cost</a:t>
            </a:r>
          </a:p>
        </p:txBody>
      </p:sp>
      <p:sp>
        <p:nvSpPr>
          <p:cNvPr id="3" name="Content Placeholder 2"/>
          <p:cNvSpPr>
            <a:spLocks noGrp="1"/>
          </p:cNvSpPr>
          <p:nvPr>
            <p:ph idx="1"/>
          </p:nvPr>
        </p:nvSpPr>
        <p:spPr>
          <a:xfrm>
            <a:off x="379921" y="1246332"/>
            <a:ext cx="8229600" cy="4525963"/>
          </a:xfrm>
        </p:spPr>
        <p:txBody>
          <a:bodyPr/>
          <a:lstStyle/>
          <a:p>
            <a:r>
              <a:rPr lang="en-US" sz="3000" dirty="0"/>
              <a:t>Comparable on plan level</a:t>
            </a:r>
          </a:p>
          <a:p>
            <a:r>
              <a:rPr lang="en-US" sz="3000" dirty="0"/>
              <a:t>Much lower when considering</a:t>
            </a:r>
          </a:p>
          <a:p>
            <a:pPr lvl="1">
              <a:spcBef>
                <a:spcPts val="0"/>
              </a:spcBef>
            </a:pPr>
            <a:r>
              <a:rPr lang="en-US" sz="2600" dirty="0"/>
              <a:t>Repurposing of resources</a:t>
            </a:r>
          </a:p>
          <a:p>
            <a:pPr lvl="1">
              <a:spcBef>
                <a:spcPts val="0"/>
              </a:spcBef>
            </a:pPr>
            <a:r>
              <a:rPr lang="en-US" sz="2600" dirty="0"/>
              <a:t>Risk of audit failure</a:t>
            </a:r>
          </a:p>
          <a:p>
            <a:pPr lvl="1">
              <a:spcBef>
                <a:spcPts val="0"/>
              </a:spcBef>
            </a:pPr>
            <a:r>
              <a:rPr lang="en-US" sz="2600" dirty="0"/>
              <a:t>Risk of lawsuit</a:t>
            </a:r>
          </a:p>
          <a:p>
            <a:pPr>
              <a:lnSpc>
                <a:spcPct val="80000"/>
              </a:lnSpc>
              <a:spcBef>
                <a:spcPts val="600"/>
              </a:spcBef>
            </a:pPr>
            <a:r>
              <a:rPr lang="en-US" sz="3000" dirty="0"/>
              <a:t>Low cost annual audit </a:t>
            </a:r>
            <a:r>
              <a:rPr lang="en-US" sz="3000" dirty="0" smtClean="0"/>
              <a:t>if </a:t>
            </a:r>
            <a:br>
              <a:rPr lang="en-US" sz="3000" dirty="0" smtClean="0"/>
            </a:br>
            <a:r>
              <a:rPr lang="en-US" sz="3000" dirty="0" smtClean="0"/>
              <a:t>company is subject to an </a:t>
            </a:r>
            <a:br>
              <a:rPr lang="en-US" sz="3000" dirty="0" smtClean="0"/>
            </a:br>
            <a:r>
              <a:rPr lang="en-US" sz="3000" dirty="0" smtClean="0"/>
              <a:t>annual audit</a:t>
            </a:r>
            <a:endParaRPr lang="en-US" sz="3000" dirty="0"/>
          </a:p>
          <a:p>
            <a:r>
              <a:rPr lang="en-US" sz="3000" dirty="0" smtClean="0"/>
              <a:t>Net - lowest </a:t>
            </a:r>
            <a:r>
              <a:rPr lang="en-US" sz="3000" dirty="0"/>
              <a:t>cost plan available on the market</a:t>
            </a:r>
          </a:p>
        </p:txBody>
      </p:sp>
      <p:sp>
        <p:nvSpPr>
          <p:cNvPr id="4" name="Rectangle 3"/>
          <p:cNvSpPr>
            <a:spLocks noChangeAspect="1"/>
          </p:cNvSpPr>
          <p:nvPr/>
        </p:nvSpPr>
        <p:spPr>
          <a:xfrm>
            <a:off x="137160" y="102870"/>
            <a:ext cx="8869680" cy="6652260"/>
          </a:xfrm>
          <a:prstGeom prst="rect">
            <a:avLst/>
          </a:prstGeom>
          <a:noFill/>
          <a:ln w="38100"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9900"/>
                </a:solidFill>
              </a:ln>
              <a:solidFill>
                <a:prstClr val="white"/>
              </a:solidFill>
              <a:latin typeface="Calibri"/>
            </a:endParaRPr>
          </a:p>
        </p:txBody>
      </p:sp>
      <p:sp>
        <p:nvSpPr>
          <p:cNvPr id="8" name="Rectangle 7"/>
          <p:cNvSpPr/>
          <p:nvPr/>
        </p:nvSpPr>
        <p:spPr>
          <a:xfrm>
            <a:off x="137159" y="5342417"/>
            <a:ext cx="8869680" cy="762000"/>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TAG_Logo_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82234" y="5535670"/>
            <a:ext cx="1577856" cy="445117"/>
          </a:xfrm>
          <a:prstGeom prst="rect">
            <a:avLst/>
          </a:prstGeom>
        </p:spPr>
      </p:pic>
    </p:spTree>
    <p:extLst>
      <p:ext uri="{BB962C8B-B14F-4D97-AF65-F5344CB8AC3E}">
        <p14:creationId xmlns:p14="http://schemas.microsoft.com/office/powerpoint/2010/main" val="17629172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2754" y="-87043"/>
            <a:ext cx="9166754" cy="6866819"/>
          </a:xfrm>
          <a:prstGeom prst="rect">
            <a:avLst/>
          </a:prstGeom>
        </p:spPr>
      </p:pic>
      <p:sp>
        <p:nvSpPr>
          <p:cNvPr id="16" name="Title 1"/>
          <p:cNvSpPr txBox="1">
            <a:spLocks/>
          </p:cNvSpPr>
          <p:nvPr/>
        </p:nvSpPr>
        <p:spPr>
          <a:xfrm>
            <a:off x="182716" y="269143"/>
            <a:ext cx="5180932" cy="1710500"/>
          </a:xfrm>
          <a:prstGeom prst="rect">
            <a:avLst/>
          </a:prstGeom>
        </p:spPr>
        <p:txBody>
          <a:bodyPr>
            <a:noAutofit/>
          </a:bodyPr>
          <a:lstStyle>
            <a:lvl1pPr algn="l" defTabSz="457200" rtl="0" eaLnBrk="1" latinLnBrk="0" hangingPunct="1">
              <a:spcBef>
                <a:spcPct val="0"/>
              </a:spcBef>
              <a:buNone/>
              <a:defRPr sz="2400" kern="1200">
                <a:solidFill>
                  <a:schemeClr val="tx1"/>
                </a:solidFill>
                <a:latin typeface="+mj-lt"/>
                <a:ea typeface="+mj-ea"/>
                <a:cs typeface="+mj-cs"/>
              </a:defRPr>
            </a:lvl1pPr>
          </a:lstStyle>
          <a:p>
            <a:pPr>
              <a:lnSpc>
                <a:spcPct val="80000"/>
              </a:lnSpc>
            </a:pPr>
            <a:r>
              <a:rPr lang="en-US" sz="4400" b="1" spc="-150" dirty="0" smtClean="0">
                <a:solidFill>
                  <a:schemeClr val="bg1"/>
                </a:solidFill>
              </a:rPr>
              <a:t>Providing a Great</a:t>
            </a:r>
          </a:p>
          <a:p>
            <a:pPr>
              <a:lnSpc>
                <a:spcPct val="80000"/>
              </a:lnSpc>
            </a:pPr>
            <a:r>
              <a:rPr lang="en-US" sz="4400" b="1" spc="-150" dirty="0" smtClean="0">
                <a:solidFill>
                  <a:schemeClr val="bg1"/>
                </a:solidFill>
              </a:rPr>
              <a:t>Participant Experience</a:t>
            </a:r>
            <a:endParaRPr lang="en-US" sz="6000" b="1" spc="-150" dirty="0">
              <a:solidFill>
                <a:schemeClr val="bg1"/>
              </a:solidFill>
            </a:endParaRPr>
          </a:p>
        </p:txBody>
      </p:sp>
      <p:sp>
        <p:nvSpPr>
          <p:cNvPr id="17" name="Rectangle 16"/>
          <p:cNvSpPr/>
          <p:nvPr/>
        </p:nvSpPr>
        <p:spPr>
          <a:xfrm>
            <a:off x="182716" y="2176817"/>
            <a:ext cx="4312761" cy="877163"/>
          </a:xfrm>
          <a:prstGeom prst="rect">
            <a:avLst/>
          </a:prstGeom>
        </p:spPr>
        <p:txBody>
          <a:bodyPr wrap="square">
            <a:spAutoFit/>
          </a:bodyPr>
          <a:lstStyle/>
          <a:p>
            <a:r>
              <a:rPr lang="en-US" sz="2000" b="1" dirty="0">
                <a:solidFill>
                  <a:schemeClr val="bg1"/>
                </a:solidFill>
                <a:ea typeface="+mj-ea"/>
                <a:cs typeface="+mj-cs"/>
              </a:rPr>
              <a:t>Our </a:t>
            </a:r>
            <a:r>
              <a:rPr lang="en-US" sz="2000" b="1" dirty="0" smtClean="0">
                <a:solidFill>
                  <a:schemeClr val="bg1"/>
                </a:solidFill>
                <a:ea typeface="+mj-ea"/>
                <a:cs typeface="+mj-cs"/>
              </a:rPr>
              <a:t>record keepers are industry leaders in participant experience </a:t>
            </a:r>
            <a:endParaRPr lang="en-US" sz="2000" b="1" dirty="0">
              <a:solidFill>
                <a:schemeClr val="bg1"/>
              </a:solidFill>
              <a:ea typeface="+mj-ea"/>
              <a:cs typeface="+mj-cs"/>
            </a:endParaRPr>
          </a:p>
          <a:p>
            <a:endParaRPr lang="en-US" sz="1100" b="1" dirty="0">
              <a:solidFill>
                <a:schemeClr val="bg1"/>
              </a:solidFill>
            </a:endParaRPr>
          </a:p>
        </p:txBody>
      </p:sp>
      <p:sp>
        <p:nvSpPr>
          <p:cNvPr id="3" name="TextBox 2"/>
          <p:cNvSpPr txBox="1"/>
          <p:nvPr/>
        </p:nvSpPr>
        <p:spPr>
          <a:xfrm>
            <a:off x="262050" y="3534844"/>
            <a:ext cx="4690285"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128967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22416" y="1"/>
            <a:ext cx="14401800" cy="6868703"/>
          </a:xfrm>
          <a:prstGeom prst="rect">
            <a:avLst/>
          </a:prstGeom>
        </p:spPr>
      </p:pic>
      <p:sp>
        <p:nvSpPr>
          <p:cNvPr id="2" name="Title 1"/>
          <p:cNvSpPr>
            <a:spLocks noGrp="1"/>
          </p:cNvSpPr>
          <p:nvPr>
            <p:ph type="title"/>
          </p:nvPr>
        </p:nvSpPr>
        <p:spPr>
          <a:xfrm>
            <a:off x="1313307" y="4566931"/>
            <a:ext cx="7435116" cy="2073383"/>
          </a:xfrm>
        </p:spPr>
        <p:txBody>
          <a:bodyPr>
            <a:normAutofit/>
          </a:bodyPr>
          <a:lstStyle/>
          <a:p>
            <a:pPr algn="r">
              <a:lnSpc>
                <a:spcPct val="80000"/>
              </a:lnSpc>
            </a:pPr>
            <a:r>
              <a:rPr lang="en-US" sz="5300" b="1" dirty="0" smtClean="0">
                <a:solidFill>
                  <a:srgbClr val="FFFFFF"/>
                </a:solidFill>
                <a:effectLst>
                  <a:outerShdw blurRad="50800" dist="38100" dir="2700000" algn="tl" rotWithShape="0">
                    <a:prstClr val="black">
                      <a:alpha val="40000"/>
                    </a:prstClr>
                  </a:outerShdw>
                </a:effectLst>
              </a:rPr>
              <a:t>Using Technology</a:t>
            </a:r>
            <a:br>
              <a:rPr lang="en-US" sz="5300" b="1" dirty="0" smtClean="0">
                <a:solidFill>
                  <a:srgbClr val="FFFFFF"/>
                </a:solidFill>
                <a:effectLst>
                  <a:outerShdw blurRad="50800" dist="38100" dir="2700000" algn="tl" rotWithShape="0">
                    <a:prstClr val="black">
                      <a:alpha val="40000"/>
                    </a:prstClr>
                  </a:outerShdw>
                </a:effectLst>
              </a:rPr>
            </a:br>
            <a:r>
              <a:rPr lang="en-US" sz="4000" b="1" dirty="0" smtClean="0">
                <a:solidFill>
                  <a:srgbClr val="FFFFFF"/>
                </a:solidFill>
                <a:effectLst>
                  <a:outerShdw blurRad="50800" dist="38100" dir="2700000" algn="tl" rotWithShape="0">
                    <a:prstClr val="black">
                      <a:alpha val="40000"/>
                    </a:prstClr>
                  </a:outerShdw>
                </a:effectLst>
              </a:rPr>
              <a:t>to Drive Better Outcomes</a:t>
            </a:r>
            <a:endParaRPr lang="en-US" sz="4000" b="1" dirty="0">
              <a:solidFill>
                <a:srgbClr val="FFFFFF"/>
              </a:solidFill>
              <a:effectLst>
                <a:outerShdw blurRad="50800" dist="38100" dir="2700000" algn="tl" rotWithShape="0">
                  <a:prstClr val="black">
                    <a:alpha val="40000"/>
                  </a:prstClr>
                </a:outerShdw>
              </a:effectLst>
            </a:endParaRPr>
          </a:p>
        </p:txBody>
      </p:sp>
      <p:pic>
        <p:nvPicPr>
          <p:cNvPr id="5" name="Picture 4" descr="Pulse.png"/>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8056669" y="2915281"/>
            <a:ext cx="691754" cy="884692"/>
          </a:xfrm>
          <a:prstGeom prst="rect">
            <a:avLst/>
          </a:prstGeom>
        </p:spPr>
      </p:pic>
      <p:pic>
        <p:nvPicPr>
          <p:cNvPr id="6" name="Picture 5" descr="Pulse.png"/>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7364915" y="2780721"/>
            <a:ext cx="691754" cy="884692"/>
          </a:xfrm>
          <a:prstGeom prst="rect">
            <a:avLst/>
          </a:prstGeom>
        </p:spPr>
      </p:pic>
      <p:pic>
        <p:nvPicPr>
          <p:cNvPr id="7" name="Picture 6" descr="Pulse.png"/>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8628795" y="2625750"/>
            <a:ext cx="691754" cy="884692"/>
          </a:xfrm>
          <a:prstGeom prst="rect">
            <a:avLst/>
          </a:prstGeom>
        </p:spPr>
      </p:pic>
    </p:spTree>
    <p:extLst>
      <p:ext uri="{BB962C8B-B14F-4D97-AF65-F5344CB8AC3E}">
        <p14:creationId xmlns:p14="http://schemas.microsoft.com/office/powerpoint/2010/main" val="33706438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5.55556E-7 -1.84316E-6 L 0.52674 -1.84316E-6 " pathEditMode="relative" rAng="0" ptsTypes="AA">
                                      <p:cBhvr>
                                        <p:cTn id="6" dur="2000" fill="hold"/>
                                        <p:tgtEl>
                                          <p:spTgt spid="4"/>
                                        </p:tgtEl>
                                        <p:attrNameLst>
                                          <p:attrName>ppt_x</p:attrName>
                                          <p:attrName>ppt_y</p:attrName>
                                        </p:attrNameLst>
                                      </p:cBhvr>
                                      <p:rCtr x="26337" y="0"/>
                                    </p:animMotion>
                                  </p:childTnLst>
                                </p:cTn>
                              </p:par>
                              <p:par>
                                <p:cTn id="7" presetID="35" presetClass="path" presetSubtype="0" accel="50000" decel="50000" fill="hold" nodeType="withEffect">
                                  <p:stCondLst>
                                    <p:cond delay="0"/>
                                  </p:stCondLst>
                                  <p:childTnLst>
                                    <p:animMotion origin="layout" path="M 8.33333E-7 -2.06918E-6 L -0.2007 0.03058 " pathEditMode="relative" rAng="0" ptsTypes="AA">
                                      <p:cBhvr>
                                        <p:cTn id="8" dur="2000" fill="hold"/>
                                        <p:tgtEl>
                                          <p:spTgt spid="6"/>
                                        </p:tgtEl>
                                        <p:attrNameLst>
                                          <p:attrName>ppt_x</p:attrName>
                                          <p:attrName>ppt_y</p:attrName>
                                        </p:attrNameLst>
                                      </p:cBhvr>
                                      <p:rCtr x="-10035" y="1513"/>
                                    </p:animMotion>
                                  </p:childTnLst>
                                </p:cTn>
                              </p:par>
                              <p:par>
                                <p:cTn id="9" presetID="35" presetClass="path" presetSubtype="0" accel="50000" decel="50000" fill="hold" nodeType="withEffect">
                                  <p:stCondLst>
                                    <p:cond delay="0"/>
                                  </p:stCondLst>
                                  <p:childTnLst>
                                    <p:animMotion origin="layout" path="M -3.61111E-6 1.47622E-6 L -0.27639 -0.13805 " pathEditMode="relative" rAng="0" ptsTypes="AA">
                                      <p:cBhvr>
                                        <p:cTn id="10" dur="2000" fill="hold"/>
                                        <p:tgtEl>
                                          <p:spTgt spid="5"/>
                                        </p:tgtEl>
                                        <p:attrNameLst>
                                          <p:attrName>ppt_x</p:attrName>
                                          <p:attrName>ppt_y</p:attrName>
                                        </p:attrNameLst>
                                      </p:cBhvr>
                                      <p:rCtr x="-13819" y="-6918"/>
                                    </p:animMotion>
                                  </p:childTnLst>
                                </p:cTn>
                              </p:par>
                              <p:par>
                                <p:cTn id="11" presetID="35" presetClass="path" presetSubtype="0" accel="50000" decel="50000" fill="hold" nodeType="withEffect">
                                  <p:stCondLst>
                                    <p:cond delay="0"/>
                                  </p:stCondLst>
                                  <p:childTnLst>
                                    <p:animMotion origin="layout" path="M -1.66667E-6 -3.78629E-6 L -0.33351 0.15102 " pathEditMode="relative" rAng="0" ptsTypes="AA">
                                      <p:cBhvr>
                                        <p:cTn id="12" dur="2000" fill="hold"/>
                                        <p:tgtEl>
                                          <p:spTgt spid="7"/>
                                        </p:tgtEl>
                                        <p:attrNameLst>
                                          <p:attrName>ppt_x</p:attrName>
                                          <p:attrName>ppt_y</p:attrName>
                                        </p:attrNameLst>
                                      </p:cBhvr>
                                      <p:rCtr x="-16684" y="7536"/>
                                    </p:animMotion>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9307" y="-39076"/>
            <a:ext cx="9182717" cy="6908216"/>
          </a:xfrm>
          <a:prstGeom prst="rect">
            <a:avLst/>
          </a:prstGeom>
        </p:spPr>
      </p:pic>
      <p:pic>
        <p:nvPicPr>
          <p:cNvPr id="5" name="Picture 4" descr="Mobile.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1779" y="1"/>
            <a:ext cx="9199659" cy="6869140"/>
          </a:xfrm>
          <a:prstGeom prst="rect">
            <a:avLst/>
          </a:prstGeom>
        </p:spPr>
      </p:pic>
      <p:sp>
        <p:nvSpPr>
          <p:cNvPr id="9" name="Rectangle 8"/>
          <p:cNvSpPr/>
          <p:nvPr/>
        </p:nvSpPr>
        <p:spPr>
          <a:xfrm rot="5400000">
            <a:off x="3509589" y="-3568471"/>
            <a:ext cx="2099747" cy="9202483"/>
          </a:xfrm>
          <a:prstGeom prst="rect">
            <a:avLst/>
          </a:prstGeom>
          <a:gradFill flip="none" rotWithShape="1">
            <a:gsLst>
              <a:gs pos="14000">
                <a:schemeClr val="tx1">
                  <a:alpha val="53000"/>
                </a:schemeClr>
              </a:gs>
              <a:gs pos="100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rot="16200000">
            <a:off x="3077142" y="785572"/>
            <a:ext cx="2964649" cy="9202489"/>
          </a:xfrm>
          <a:prstGeom prst="rect">
            <a:avLst/>
          </a:prstGeom>
          <a:gradFill flip="none" rotWithShape="1">
            <a:gsLst>
              <a:gs pos="31000">
                <a:schemeClr val="tx1">
                  <a:alpha val="60000"/>
                </a:schemeClr>
              </a:gs>
              <a:gs pos="100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prstClr val="white"/>
              </a:solidFill>
              <a:latin typeface="Arial" panose="020B0604020202020204" pitchFamily="34" charset="0"/>
              <a:cs typeface="Arial" panose="020B0604020202020204" pitchFamily="34" charset="0"/>
            </a:endParaRPr>
          </a:p>
        </p:txBody>
      </p:sp>
      <p:sp>
        <p:nvSpPr>
          <p:cNvPr id="8" name="Title 1"/>
          <p:cNvSpPr txBox="1">
            <a:spLocks/>
          </p:cNvSpPr>
          <p:nvPr/>
        </p:nvSpPr>
        <p:spPr>
          <a:xfrm>
            <a:off x="241213" y="239422"/>
            <a:ext cx="6449591" cy="1520149"/>
          </a:xfrm>
          <a:prstGeom prst="rect">
            <a:avLst/>
          </a:prstGeom>
        </p:spPr>
        <p:txBody>
          <a:bodyPr>
            <a:normAutofit/>
          </a:bodyPr>
          <a:lstStyle>
            <a:lvl1pPr algn="l" defTabSz="457200" rtl="0" eaLnBrk="1" latinLnBrk="0" hangingPunct="1">
              <a:spcBef>
                <a:spcPct val="0"/>
              </a:spcBef>
              <a:buNone/>
              <a:defRPr sz="2400" kern="1200">
                <a:solidFill>
                  <a:schemeClr val="tx1"/>
                </a:solidFill>
                <a:latin typeface="+mj-lt"/>
                <a:ea typeface="+mj-ea"/>
                <a:cs typeface="+mj-cs"/>
              </a:defRPr>
            </a:lvl1pPr>
          </a:lstStyle>
          <a:p>
            <a:pPr lvl="0">
              <a:lnSpc>
                <a:spcPct val="80000"/>
              </a:lnSpc>
              <a:spcBef>
                <a:spcPts val="0"/>
              </a:spcBef>
            </a:pPr>
            <a:endParaRPr lang="en-US" sz="1600" baseline="50000" dirty="0">
              <a:solidFill>
                <a:prstClr val="white"/>
              </a:solidFill>
              <a:effectLst>
                <a:outerShdw blurRad="50800" dist="38100" dir="2700000" algn="tl" rotWithShape="0">
                  <a:prstClr val="black">
                    <a:alpha val="40000"/>
                  </a:prstClr>
                </a:outerShdw>
              </a:effectLst>
              <a:ea typeface="+mn-ea"/>
              <a:cs typeface="+mn-cs"/>
            </a:endParaRPr>
          </a:p>
          <a:p>
            <a:pPr>
              <a:lnSpc>
                <a:spcPct val="80000"/>
              </a:lnSpc>
            </a:pPr>
            <a:r>
              <a:rPr lang="en-US" sz="4000" b="1" dirty="0" smtClean="0">
                <a:solidFill>
                  <a:prstClr val="white"/>
                </a:solidFill>
                <a:effectLst>
                  <a:outerShdw blurRad="50800" dist="38100" dir="2700000" algn="tl" rotWithShape="0">
                    <a:prstClr val="black">
                      <a:alpha val="40000"/>
                    </a:prstClr>
                  </a:outerShdw>
                </a:effectLst>
              </a:rPr>
              <a:t>Providing Versatile Access </a:t>
            </a:r>
            <a:endParaRPr lang="en-US" sz="7200" baseline="500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4360907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8730" y="102870"/>
            <a:ext cx="8860049" cy="5913120"/>
          </a:xfrm>
          <a:prstGeom prst="rect">
            <a:avLst/>
          </a:prstGeom>
          <a:noFill/>
          <a:ln>
            <a:noFill/>
          </a:ln>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732010" y="98639"/>
            <a:ext cx="7274829" cy="5913120"/>
          </a:xfrm>
          <a:prstGeom prst="rect">
            <a:avLst/>
          </a:prstGeom>
          <a:noFill/>
          <a:ln>
            <a:noFill/>
          </a:ln>
        </p:spPr>
      </p:pic>
      <p:sp>
        <p:nvSpPr>
          <p:cNvPr id="26" name="Rectangle 25"/>
          <p:cNvSpPr/>
          <p:nvPr/>
        </p:nvSpPr>
        <p:spPr>
          <a:xfrm rot="16200000">
            <a:off x="3620079" y="-44343"/>
            <a:ext cx="1903839" cy="8869681"/>
          </a:xfrm>
          <a:prstGeom prst="rect">
            <a:avLst/>
          </a:prstGeom>
          <a:gradFill flip="none" rotWithShape="1">
            <a:gsLst>
              <a:gs pos="14000">
                <a:schemeClr val="tx1">
                  <a:lumMod val="50000"/>
                  <a:lumOff val="50000"/>
                  <a:alpha val="53000"/>
                </a:schemeClr>
              </a:gs>
              <a:gs pos="100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prstClr val="white"/>
              </a:solidFill>
              <a:latin typeface="Arial" panose="020B0604020202020204" pitchFamily="34" charset="0"/>
              <a:cs typeface="Arial" panose="020B0604020202020204" pitchFamily="34" charset="0"/>
            </a:endParaRPr>
          </a:p>
        </p:txBody>
      </p:sp>
      <p:sp>
        <p:nvSpPr>
          <p:cNvPr id="25" name="Rectangle 24"/>
          <p:cNvSpPr/>
          <p:nvPr/>
        </p:nvSpPr>
        <p:spPr>
          <a:xfrm rot="5400000">
            <a:off x="3620079" y="-3380051"/>
            <a:ext cx="1903839" cy="8869681"/>
          </a:xfrm>
          <a:prstGeom prst="rect">
            <a:avLst/>
          </a:prstGeom>
          <a:gradFill flip="none" rotWithShape="1">
            <a:gsLst>
              <a:gs pos="14000">
                <a:schemeClr val="tx1">
                  <a:lumMod val="65000"/>
                  <a:lumOff val="35000"/>
                  <a:alpha val="53000"/>
                </a:schemeClr>
              </a:gs>
              <a:gs pos="100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prstClr val="white"/>
              </a:solidFill>
              <a:latin typeface="Arial" panose="020B0604020202020204" pitchFamily="34" charset="0"/>
              <a:cs typeface="Arial" panose="020B0604020202020204" pitchFamily="34" charset="0"/>
            </a:endParaRPr>
          </a:p>
        </p:txBody>
      </p:sp>
      <p:grpSp>
        <p:nvGrpSpPr>
          <p:cNvPr id="3" name="Group 2"/>
          <p:cNvGrpSpPr/>
          <p:nvPr/>
        </p:nvGrpSpPr>
        <p:grpSpPr>
          <a:xfrm>
            <a:off x="137159" y="102870"/>
            <a:ext cx="8869681" cy="6652260"/>
            <a:chOff x="137159" y="102870"/>
            <a:chExt cx="8869681" cy="6652260"/>
          </a:xfrm>
        </p:grpSpPr>
        <p:sp>
          <p:nvSpPr>
            <p:cNvPr id="21" name="Rectangle 20"/>
            <p:cNvSpPr>
              <a:spLocks noChangeAspect="1"/>
            </p:cNvSpPr>
            <p:nvPr/>
          </p:nvSpPr>
          <p:spPr>
            <a:xfrm>
              <a:off x="137160" y="102870"/>
              <a:ext cx="8869680" cy="6652260"/>
            </a:xfrm>
            <a:prstGeom prst="rect">
              <a:avLst/>
            </a:prstGeom>
            <a:noFill/>
            <a:ln w="38100"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9900"/>
                  </a:solidFill>
                </a:ln>
                <a:solidFill>
                  <a:prstClr val="white"/>
                </a:solidFill>
                <a:latin typeface="Calibri"/>
              </a:endParaRPr>
            </a:p>
          </p:txBody>
        </p:sp>
        <p:sp>
          <p:nvSpPr>
            <p:cNvPr id="22" name="Rectangle 21"/>
            <p:cNvSpPr/>
            <p:nvPr/>
          </p:nvSpPr>
          <p:spPr>
            <a:xfrm>
              <a:off x="137159" y="5342417"/>
              <a:ext cx="8869680" cy="762000"/>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descr="TAG_Logo_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82234" y="5535670"/>
              <a:ext cx="1577856" cy="445117"/>
            </a:xfrm>
            <a:prstGeom prst="rect">
              <a:avLst/>
            </a:prstGeom>
          </p:spPr>
        </p:pic>
      </p:grpSp>
      <p:sp>
        <p:nvSpPr>
          <p:cNvPr id="2" name="Title 1"/>
          <p:cNvSpPr>
            <a:spLocks noGrp="1"/>
          </p:cNvSpPr>
          <p:nvPr>
            <p:ph type="title"/>
          </p:nvPr>
        </p:nvSpPr>
        <p:spPr>
          <a:xfrm>
            <a:off x="457200" y="221166"/>
            <a:ext cx="4237410" cy="1143000"/>
          </a:xfrm>
        </p:spPr>
        <p:txBody>
          <a:bodyPr>
            <a:normAutofit fontScale="90000"/>
          </a:bodyPr>
          <a:lstStyle/>
          <a:p>
            <a:pPr algn="l"/>
            <a:r>
              <a:rPr lang="en-US" sz="3600" b="1" dirty="0" smtClean="0"/>
              <a:t>Providing a Great Employer Experience</a:t>
            </a:r>
            <a:endParaRPr lang="en-US" sz="3600" b="1" dirty="0"/>
          </a:p>
        </p:txBody>
      </p:sp>
      <p:sp>
        <p:nvSpPr>
          <p:cNvPr id="5" name="Rectangle 4"/>
          <p:cNvSpPr/>
          <p:nvPr/>
        </p:nvSpPr>
        <p:spPr>
          <a:xfrm>
            <a:off x="348034" y="1638202"/>
            <a:ext cx="6934200" cy="3395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spcAft>
                <a:spcPts val="1200"/>
              </a:spcAft>
            </a:pPr>
            <a:r>
              <a:rPr lang="en-US" sz="2000" b="1" dirty="0" smtClean="0">
                <a:solidFill>
                  <a:schemeClr val="tx1"/>
                </a:solidFill>
              </a:rPr>
              <a:t>Employers tell us they want a </a:t>
            </a:r>
            <a:r>
              <a:rPr lang="en-US" sz="2000" b="1" dirty="0">
                <a:solidFill>
                  <a:schemeClr val="tx1"/>
                </a:solidFill>
              </a:rPr>
              <a:t/>
            </a:r>
            <a:br>
              <a:rPr lang="en-US" sz="2000" b="1" dirty="0">
                <a:solidFill>
                  <a:schemeClr val="tx1"/>
                </a:solidFill>
              </a:rPr>
            </a:br>
            <a:r>
              <a:rPr lang="en-US" sz="2000" b="1" dirty="0" smtClean="0">
                <a:solidFill>
                  <a:schemeClr val="tx1"/>
                </a:solidFill>
              </a:rPr>
              <a:t>retirement plan that:</a:t>
            </a:r>
          </a:p>
          <a:p>
            <a:pPr marL="233363" indent="-233363">
              <a:spcAft>
                <a:spcPts val="1200"/>
              </a:spcAft>
              <a:buFont typeface="Wingdings" panose="05000000000000000000" pitchFamily="2" charset="2"/>
              <a:buChar char="§"/>
            </a:pPr>
            <a:r>
              <a:rPr lang="en-US" sz="2000" dirty="0" smtClean="0">
                <a:solidFill>
                  <a:schemeClr val="tx1"/>
                </a:solidFill>
              </a:rPr>
              <a:t>Does not increase </a:t>
            </a:r>
            <a:br>
              <a:rPr lang="en-US" sz="2000" dirty="0" smtClean="0">
                <a:solidFill>
                  <a:schemeClr val="tx1"/>
                </a:solidFill>
              </a:rPr>
            </a:br>
            <a:r>
              <a:rPr lang="en-US" sz="2000" dirty="0" smtClean="0">
                <a:solidFill>
                  <a:schemeClr val="tx1"/>
                </a:solidFill>
              </a:rPr>
              <a:t>administrative tasks</a:t>
            </a:r>
          </a:p>
          <a:p>
            <a:pPr marL="233363" indent="-233363">
              <a:spcAft>
                <a:spcPts val="1200"/>
              </a:spcAft>
              <a:buFont typeface="Wingdings" panose="05000000000000000000" pitchFamily="2" charset="2"/>
              <a:buChar char="§"/>
            </a:pPr>
            <a:r>
              <a:rPr lang="en-US" sz="2000" dirty="0" smtClean="0">
                <a:solidFill>
                  <a:schemeClr val="tx1"/>
                </a:solidFill>
              </a:rPr>
              <a:t>Keeps them in compliance </a:t>
            </a:r>
            <a:br>
              <a:rPr lang="en-US" sz="2000" dirty="0" smtClean="0">
                <a:solidFill>
                  <a:schemeClr val="tx1"/>
                </a:solidFill>
              </a:rPr>
            </a:br>
            <a:r>
              <a:rPr lang="en-US" sz="2000" dirty="0" smtClean="0">
                <a:solidFill>
                  <a:schemeClr val="tx1"/>
                </a:solidFill>
              </a:rPr>
              <a:t>with Government Regulations</a:t>
            </a:r>
          </a:p>
          <a:p>
            <a:pPr marL="233363" indent="-233363">
              <a:spcAft>
                <a:spcPts val="1200"/>
              </a:spcAft>
              <a:buFont typeface="Wingdings" panose="05000000000000000000" pitchFamily="2" charset="2"/>
              <a:buChar char="§"/>
            </a:pPr>
            <a:r>
              <a:rPr lang="en-US" sz="2000" dirty="0" smtClean="0">
                <a:solidFill>
                  <a:schemeClr val="tx1"/>
                </a:solidFill>
              </a:rPr>
              <a:t>Does not increase their </a:t>
            </a:r>
            <a:br>
              <a:rPr lang="en-US" sz="2000" dirty="0" smtClean="0">
                <a:solidFill>
                  <a:schemeClr val="tx1"/>
                </a:solidFill>
              </a:rPr>
            </a:br>
            <a:r>
              <a:rPr lang="en-US" sz="2000" dirty="0" smtClean="0">
                <a:solidFill>
                  <a:schemeClr val="tx1"/>
                </a:solidFill>
              </a:rPr>
              <a:t>fiduciary liability</a:t>
            </a:r>
            <a:endParaRPr lang="en-US" sz="2000" dirty="0">
              <a:solidFill>
                <a:schemeClr val="tx1"/>
              </a:solidFill>
            </a:endParaRPr>
          </a:p>
          <a:p>
            <a:pPr marL="233363" indent="-233363">
              <a:spcAft>
                <a:spcPts val="1200"/>
              </a:spcAft>
              <a:buFont typeface="Wingdings" panose="05000000000000000000" pitchFamily="2" charset="2"/>
              <a:buChar char="§"/>
            </a:pPr>
            <a:r>
              <a:rPr lang="en-US" sz="2000" dirty="0" smtClean="0">
                <a:solidFill>
                  <a:schemeClr val="tx1"/>
                </a:solidFill>
              </a:rPr>
              <a:t>Has a reasonable cost</a:t>
            </a:r>
            <a:endParaRPr lang="en-US" sz="2000" dirty="0">
              <a:solidFill>
                <a:schemeClr val="tx1"/>
              </a:solidFill>
            </a:endParaRPr>
          </a:p>
        </p:txBody>
      </p:sp>
      <p:sp>
        <p:nvSpPr>
          <p:cNvPr id="4" name="TextBox 3"/>
          <p:cNvSpPr txBox="1"/>
          <p:nvPr/>
        </p:nvSpPr>
        <p:spPr>
          <a:xfrm>
            <a:off x="148730" y="6104417"/>
            <a:ext cx="217039" cy="246221"/>
          </a:xfrm>
          <a:prstGeom prst="rect">
            <a:avLst/>
          </a:prstGeom>
          <a:noFill/>
        </p:spPr>
        <p:txBody>
          <a:bodyPr wrap="none" rtlCol="0">
            <a:spAutoFit/>
          </a:bodyPr>
          <a:lstStyle/>
          <a:p>
            <a:r>
              <a:rPr lang="en-US" sz="1000" dirty="0" smtClean="0"/>
              <a:t>.</a:t>
            </a:r>
            <a:endParaRPr lang="en-US" sz="1000" dirty="0"/>
          </a:p>
        </p:txBody>
      </p:sp>
    </p:spTree>
    <p:extLst>
      <p:ext uri="{BB962C8B-B14F-4D97-AF65-F5344CB8AC3E}">
        <p14:creationId xmlns:p14="http://schemas.microsoft.com/office/powerpoint/2010/main" val="25550581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37158" y="110898"/>
            <a:ext cx="8869681" cy="5237619"/>
          </a:xfrm>
          <a:prstGeom prst="rect">
            <a:avLst/>
          </a:prstGeom>
        </p:spPr>
      </p:pic>
      <p:sp>
        <p:nvSpPr>
          <p:cNvPr id="23" name="Rectangle 22"/>
          <p:cNvSpPr/>
          <p:nvPr/>
        </p:nvSpPr>
        <p:spPr>
          <a:xfrm rot="16200000">
            <a:off x="3620079" y="-44343"/>
            <a:ext cx="1903839" cy="8869681"/>
          </a:xfrm>
          <a:prstGeom prst="rect">
            <a:avLst/>
          </a:prstGeom>
          <a:gradFill flip="none" rotWithShape="1">
            <a:gsLst>
              <a:gs pos="14000">
                <a:schemeClr val="tx1">
                  <a:alpha val="53000"/>
                </a:schemeClr>
              </a:gs>
              <a:gs pos="100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prstClr val="white"/>
              </a:solidFill>
              <a:latin typeface="Arial" panose="020B0604020202020204" pitchFamily="34" charset="0"/>
              <a:cs typeface="Arial" panose="020B0604020202020204" pitchFamily="34" charset="0"/>
            </a:endParaRPr>
          </a:p>
        </p:txBody>
      </p:sp>
      <p:sp>
        <p:nvSpPr>
          <p:cNvPr id="24" name="Rectangle 23"/>
          <p:cNvSpPr/>
          <p:nvPr/>
        </p:nvSpPr>
        <p:spPr>
          <a:xfrm rot="5400000">
            <a:off x="3620079" y="-3380051"/>
            <a:ext cx="1903839" cy="8869681"/>
          </a:xfrm>
          <a:prstGeom prst="rect">
            <a:avLst/>
          </a:prstGeom>
          <a:gradFill flip="none" rotWithShape="1">
            <a:gsLst>
              <a:gs pos="14000">
                <a:schemeClr val="tx1">
                  <a:alpha val="53000"/>
                </a:schemeClr>
              </a:gs>
              <a:gs pos="100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prstClr val="white"/>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379921" y="110899"/>
            <a:ext cx="7176841" cy="984007"/>
          </a:xfrm>
        </p:spPr>
        <p:txBody>
          <a:bodyPr/>
          <a:lstStyle/>
          <a:p>
            <a:pPr algn="l"/>
            <a:r>
              <a:rPr lang="en-US" b="1" dirty="0" smtClean="0">
                <a:solidFill>
                  <a:schemeClr val="bg1"/>
                </a:solidFill>
                <a:ea typeface="Gotham Book" charset="0"/>
                <a:cs typeface="Gotham Book" charset="0"/>
              </a:rPr>
              <a:t>The risk of typical plans</a:t>
            </a:r>
            <a:endParaRPr lang="en-US" b="1" dirty="0">
              <a:solidFill>
                <a:schemeClr val="bg1"/>
              </a:solidFill>
              <a:ea typeface="Gotham Book" charset="0"/>
              <a:cs typeface="Gotham Book" charset="0"/>
            </a:endParaRPr>
          </a:p>
        </p:txBody>
      </p:sp>
      <p:grpSp>
        <p:nvGrpSpPr>
          <p:cNvPr id="19" name="Group 18"/>
          <p:cNvGrpSpPr/>
          <p:nvPr/>
        </p:nvGrpSpPr>
        <p:grpSpPr>
          <a:xfrm>
            <a:off x="685800" y="2237880"/>
            <a:ext cx="3293987" cy="3124200"/>
            <a:chOff x="820813" y="2171585"/>
            <a:chExt cx="2989188" cy="3162415"/>
          </a:xfrm>
        </p:grpSpPr>
        <p:sp>
          <p:nvSpPr>
            <p:cNvPr id="10" name="Rectangle 9"/>
            <p:cNvSpPr/>
            <p:nvPr/>
          </p:nvSpPr>
          <p:spPr bwMode="auto">
            <a:xfrm>
              <a:off x="820813" y="2171585"/>
              <a:ext cx="2989188" cy="914400"/>
            </a:xfrm>
            <a:prstGeom prst="rect">
              <a:avLst/>
            </a:prstGeom>
            <a:solidFill>
              <a:schemeClr val="accent1"/>
            </a:solidFill>
            <a:ln w="12700">
              <a:noFill/>
              <a:miter lim="800000"/>
              <a:headEnd/>
              <a:tailEnd/>
            </a:ln>
          </p:spPr>
          <p:txBody>
            <a:bodyPr wrap="square" lIns="182880" tIns="0" rIns="182880" bIns="182880" rtlCol="0" anchor="b" anchorCtr="0"/>
            <a:lstStyle/>
            <a:p>
              <a:pPr>
                <a:lnSpc>
                  <a:spcPct val="100000"/>
                </a:lnSpc>
              </a:pPr>
              <a:r>
                <a:rPr lang="en-US" sz="1200" b="1" dirty="0" smtClean="0">
                  <a:solidFill>
                    <a:schemeClr val="bg1"/>
                  </a:solidFill>
                </a:rPr>
                <a:t>Department of Labor mandate to audit every retirement plan in America</a:t>
              </a:r>
            </a:p>
            <a:p>
              <a:pPr>
                <a:lnSpc>
                  <a:spcPct val="100000"/>
                </a:lnSpc>
              </a:pPr>
              <a:endParaRPr lang="en-US" sz="1200" b="1" dirty="0">
                <a:solidFill>
                  <a:schemeClr val="bg1"/>
                </a:solidFill>
              </a:endParaRPr>
            </a:p>
          </p:txBody>
        </p:sp>
        <p:sp>
          <p:nvSpPr>
            <p:cNvPr id="11" name="Rectangle 10"/>
            <p:cNvSpPr/>
            <p:nvPr/>
          </p:nvSpPr>
          <p:spPr bwMode="auto">
            <a:xfrm>
              <a:off x="820813" y="4419600"/>
              <a:ext cx="2989188" cy="914400"/>
            </a:xfrm>
            <a:prstGeom prst="rect">
              <a:avLst/>
            </a:prstGeom>
            <a:solidFill>
              <a:srgbClr val="007377"/>
            </a:solidFill>
            <a:ln w="12700">
              <a:noFill/>
              <a:miter lim="800000"/>
              <a:headEnd/>
              <a:tailEnd/>
            </a:ln>
          </p:spPr>
          <p:txBody>
            <a:bodyPr wrap="square" lIns="182880" tIns="0" rIns="182880" bIns="182880" rtlCol="0" anchor="b" anchorCtr="0"/>
            <a:lstStyle/>
            <a:p>
              <a:pPr>
                <a:lnSpc>
                  <a:spcPct val="100000"/>
                </a:lnSpc>
              </a:pPr>
              <a:r>
                <a:rPr lang="en-US" sz="1200" b="1" dirty="0" smtClean="0">
                  <a:solidFill>
                    <a:schemeClr val="bg1"/>
                  </a:solidFill>
                </a:rPr>
                <a:t>Trend is toward increased fiduciary liability </a:t>
              </a:r>
            </a:p>
            <a:p>
              <a:pPr>
                <a:lnSpc>
                  <a:spcPct val="100000"/>
                </a:lnSpc>
              </a:pPr>
              <a:endParaRPr lang="en-US" sz="1200" b="1" dirty="0">
                <a:solidFill>
                  <a:schemeClr val="bg1"/>
                </a:solidFill>
              </a:endParaRPr>
            </a:p>
            <a:p>
              <a:pPr>
                <a:lnSpc>
                  <a:spcPct val="100000"/>
                </a:lnSpc>
              </a:pPr>
              <a:endParaRPr lang="en-US" sz="1200" b="1" dirty="0">
                <a:solidFill>
                  <a:schemeClr val="bg1"/>
                </a:solidFill>
              </a:endParaRPr>
            </a:p>
          </p:txBody>
        </p:sp>
        <p:sp>
          <p:nvSpPr>
            <p:cNvPr id="12" name="Rectangle 11"/>
            <p:cNvSpPr/>
            <p:nvPr/>
          </p:nvSpPr>
          <p:spPr bwMode="auto">
            <a:xfrm>
              <a:off x="820813" y="3263849"/>
              <a:ext cx="2989188" cy="914400"/>
            </a:xfrm>
            <a:prstGeom prst="rect">
              <a:avLst/>
            </a:prstGeom>
            <a:solidFill>
              <a:schemeClr val="accent5"/>
            </a:solidFill>
            <a:ln w="12700">
              <a:noFill/>
              <a:miter lim="800000"/>
              <a:headEnd/>
              <a:tailEnd/>
            </a:ln>
          </p:spPr>
          <p:txBody>
            <a:bodyPr wrap="square" lIns="182880" tIns="0" rIns="182880" bIns="182880" rtlCol="0" anchor="b" anchorCtr="0"/>
            <a:lstStyle/>
            <a:p>
              <a:pPr>
                <a:lnSpc>
                  <a:spcPct val="100000"/>
                </a:lnSpc>
              </a:pPr>
              <a:r>
                <a:rPr lang="en-US" sz="1200" b="1" dirty="0" smtClean="0">
                  <a:solidFill>
                    <a:schemeClr val="bg1"/>
                  </a:solidFill>
                </a:rPr>
                <a:t>Law firms targeting class action suits with social media, billboards, and other marketing vehicles</a:t>
              </a:r>
              <a:endParaRPr lang="en-US" sz="1200" b="1" dirty="0">
                <a:solidFill>
                  <a:schemeClr val="bg1"/>
                </a:solidFill>
              </a:endParaRPr>
            </a:p>
          </p:txBody>
        </p:sp>
      </p:grpSp>
      <p:sp>
        <p:nvSpPr>
          <p:cNvPr id="9" name="Rectangle 8"/>
          <p:cNvSpPr/>
          <p:nvPr/>
        </p:nvSpPr>
        <p:spPr bwMode="auto">
          <a:xfrm>
            <a:off x="685800" y="1153558"/>
            <a:ext cx="3293987" cy="903350"/>
          </a:xfrm>
          <a:prstGeom prst="rect">
            <a:avLst/>
          </a:prstGeom>
          <a:solidFill>
            <a:schemeClr val="accent1">
              <a:lumMod val="75000"/>
            </a:schemeClr>
          </a:solidFill>
          <a:ln w="12700">
            <a:noFill/>
            <a:miter lim="800000"/>
            <a:headEnd/>
            <a:tailEnd/>
          </a:ln>
        </p:spPr>
        <p:txBody>
          <a:bodyPr wrap="square" lIns="182880" tIns="0" rIns="182880" bIns="182880" rtlCol="0" anchor="b" anchorCtr="0"/>
          <a:lstStyle/>
          <a:p>
            <a:pPr>
              <a:lnSpc>
                <a:spcPct val="100000"/>
              </a:lnSpc>
            </a:pPr>
            <a:r>
              <a:rPr lang="en-US" sz="1200" b="1" dirty="0">
                <a:solidFill>
                  <a:schemeClr val="bg1"/>
                </a:solidFill>
              </a:rPr>
              <a:t>U</a:t>
            </a:r>
            <a:r>
              <a:rPr lang="en-US" sz="1200" b="1" dirty="0" smtClean="0">
                <a:solidFill>
                  <a:schemeClr val="bg1"/>
                </a:solidFill>
              </a:rPr>
              <a:t>ses valuable administrative resources who are not retirement experts</a:t>
            </a:r>
          </a:p>
          <a:p>
            <a:pPr>
              <a:lnSpc>
                <a:spcPct val="100000"/>
              </a:lnSpc>
            </a:pPr>
            <a:endParaRPr lang="en-US" sz="1200" b="1" dirty="0">
              <a:solidFill>
                <a:schemeClr val="bg1"/>
              </a:solidFill>
            </a:endParaRPr>
          </a:p>
        </p:txBody>
      </p:sp>
      <p:grpSp>
        <p:nvGrpSpPr>
          <p:cNvPr id="16" name="Group 15"/>
          <p:cNvGrpSpPr/>
          <p:nvPr/>
        </p:nvGrpSpPr>
        <p:grpSpPr>
          <a:xfrm>
            <a:off x="137159" y="102870"/>
            <a:ext cx="8869681" cy="6652260"/>
            <a:chOff x="137159" y="102870"/>
            <a:chExt cx="8869681" cy="6652260"/>
          </a:xfrm>
        </p:grpSpPr>
        <p:sp>
          <p:nvSpPr>
            <p:cNvPr id="17" name="Rectangle 16"/>
            <p:cNvSpPr>
              <a:spLocks noChangeAspect="1"/>
            </p:cNvSpPr>
            <p:nvPr/>
          </p:nvSpPr>
          <p:spPr>
            <a:xfrm>
              <a:off x="137160" y="102870"/>
              <a:ext cx="8869680" cy="6652260"/>
            </a:xfrm>
            <a:prstGeom prst="rect">
              <a:avLst/>
            </a:prstGeom>
            <a:noFill/>
            <a:ln w="38100"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9900"/>
                  </a:solidFill>
                </a:ln>
                <a:solidFill>
                  <a:prstClr val="white"/>
                </a:solidFill>
                <a:latin typeface="Calibri"/>
              </a:endParaRPr>
            </a:p>
          </p:txBody>
        </p:sp>
        <p:sp>
          <p:nvSpPr>
            <p:cNvPr id="20" name="Rectangle 19"/>
            <p:cNvSpPr/>
            <p:nvPr/>
          </p:nvSpPr>
          <p:spPr>
            <a:xfrm>
              <a:off x="137159" y="5342417"/>
              <a:ext cx="8869680" cy="762000"/>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descr="TAG_Logo_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82234" y="5535670"/>
              <a:ext cx="1577856" cy="445117"/>
            </a:xfrm>
            <a:prstGeom prst="rect">
              <a:avLst/>
            </a:prstGeom>
          </p:spPr>
        </p:pic>
      </p:grpSp>
    </p:spTree>
    <p:extLst>
      <p:ext uri="{BB962C8B-B14F-4D97-AF65-F5344CB8AC3E}">
        <p14:creationId xmlns:p14="http://schemas.microsoft.com/office/powerpoint/2010/main" val="14145083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126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7160" y="102870"/>
            <a:ext cx="8812988" cy="5875325"/>
          </a:xfrm>
          <a:prstGeom prst="rect">
            <a:avLst/>
          </a:prstGeom>
        </p:spPr>
      </p:pic>
      <p:sp>
        <p:nvSpPr>
          <p:cNvPr id="27" name="Rectangle 26"/>
          <p:cNvSpPr/>
          <p:nvPr/>
        </p:nvSpPr>
        <p:spPr>
          <a:xfrm rot="5400000">
            <a:off x="3620079" y="-3380051"/>
            <a:ext cx="1903839" cy="8869681"/>
          </a:xfrm>
          <a:prstGeom prst="rect">
            <a:avLst/>
          </a:prstGeom>
          <a:gradFill flip="none" rotWithShape="1">
            <a:gsLst>
              <a:gs pos="14000">
                <a:schemeClr val="tx1">
                  <a:alpha val="53000"/>
                </a:schemeClr>
              </a:gs>
              <a:gs pos="100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prstClr val="white"/>
              </a:solidFill>
              <a:latin typeface="Arial" panose="020B0604020202020204" pitchFamily="34" charset="0"/>
              <a:cs typeface="Arial" panose="020B0604020202020204" pitchFamily="34" charset="0"/>
            </a:endParaRPr>
          </a:p>
        </p:txBody>
      </p:sp>
      <p:sp>
        <p:nvSpPr>
          <p:cNvPr id="28" name="Rectangle 27"/>
          <p:cNvSpPr/>
          <p:nvPr/>
        </p:nvSpPr>
        <p:spPr>
          <a:xfrm>
            <a:off x="5927272" y="1872093"/>
            <a:ext cx="2911928" cy="3470324"/>
          </a:xfrm>
          <a:prstGeom prst="rec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rot="16200000">
            <a:off x="3620079" y="-44343"/>
            <a:ext cx="1903839" cy="8869681"/>
          </a:xfrm>
          <a:prstGeom prst="rect">
            <a:avLst/>
          </a:prstGeom>
          <a:gradFill flip="none" rotWithShape="1">
            <a:gsLst>
              <a:gs pos="14000">
                <a:schemeClr val="tx1">
                  <a:alpha val="53000"/>
                </a:schemeClr>
              </a:gs>
              <a:gs pos="100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prstClr val="white"/>
              </a:solidFill>
              <a:latin typeface="Arial" panose="020B0604020202020204" pitchFamily="34" charset="0"/>
              <a:cs typeface="Arial" panose="020B0604020202020204" pitchFamily="34" charset="0"/>
            </a:endParaRPr>
          </a:p>
        </p:txBody>
      </p:sp>
      <p:sp>
        <p:nvSpPr>
          <p:cNvPr id="19" name="Rectangle 18"/>
          <p:cNvSpPr/>
          <p:nvPr/>
        </p:nvSpPr>
        <p:spPr>
          <a:xfrm>
            <a:off x="5944018" y="1219200"/>
            <a:ext cx="2895182" cy="533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endParaRPr lang="en-US" sz="2800" b="1" dirty="0" smtClean="0">
              <a:latin typeface="+mj-lt"/>
            </a:endParaRPr>
          </a:p>
        </p:txBody>
      </p:sp>
      <p:sp>
        <p:nvSpPr>
          <p:cNvPr id="5" name="Rectangle 4"/>
          <p:cNvSpPr/>
          <p:nvPr/>
        </p:nvSpPr>
        <p:spPr>
          <a:xfrm>
            <a:off x="457200" y="1841620"/>
            <a:ext cx="5257800" cy="41781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012926" y="1919922"/>
            <a:ext cx="2673874" cy="1200329"/>
          </a:xfrm>
          <a:prstGeom prst="rect">
            <a:avLst/>
          </a:prstGeom>
          <a:noFill/>
        </p:spPr>
        <p:txBody>
          <a:bodyPr wrap="square" rtlCol="0">
            <a:spAutoFit/>
          </a:bodyPr>
          <a:lstStyle/>
          <a:p>
            <a:pPr marL="285750" indent="-285750">
              <a:buFont typeface="Arial"/>
              <a:buChar char="•"/>
            </a:pPr>
            <a:r>
              <a:rPr lang="en-US" dirty="0">
                <a:solidFill>
                  <a:schemeClr val="tx2"/>
                </a:solidFill>
                <a:latin typeface="Gotham Book" charset="0"/>
                <a:ea typeface="Gotham Book" charset="0"/>
                <a:cs typeface="Gotham Book" charset="0"/>
              </a:rPr>
              <a:t>Upload </a:t>
            </a:r>
            <a:r>
              <a:rPr lang="en-US" dirty="0" smtClean="0">
                <a:solidFill>
                  <a:schemeClr val="tx2"/>
                </a:solidFill>
                <a:latin typeface="Gotham Book" charset="0"/>
                <a:ea typeface="Gotham Book" charset="0"/>
                <a:cs typeface="Gotham Book" charset="0"/>
              </a:rPr>
              <a:t>payroll files</a:t>
            </a:r>
            <a:endParaRPr lang="en-US" dirty="0">
              <a:solidFill>
                <a:schemeClr val="tx2"/>
              </a:solidFill>
              <a:latin typeface="Gotham Book" charset="0"/>
              <a:ea typeface="Gotham Book" charset="0"/>
              <a:cs typeface="Gotham Book" charset="0"/>
            </a:endParaRPr>
          </a:p>
          <a:p>
            <a:pPr marL="285750" indent="-285750">
              <a:buFont typeface="Arial"/>
              <a:buChar char="•"/>
            </a:pPr>
            <a:r>
              <a:rPr lang="en-US" dirty="0">
                <a:solidFill>
                  <a:schemeClr val="tx2"/>
                </a:solidFill>
                <a:latin typeface="Gotham Book" charset="0"/>
                <a:ea typeface="Gotham Book" charset="0"/>
                <a:cs typeface="Gotham Book" charset="0"/>
              </a:rPr>
              <a:t>Monitor TAG</a:t>
            </a:r>
          </a:p>
          <a:p>
            <a:pPr marL="285750" indent="-285750">
              <a:buFont typeface="Arial"/>
              <a:buChar char="•"/>
            </a:pPr>
            <a:r>
              <a:rPr lang="en-US" dirty="0">
                <a:solidFill>
                  <a:schemeClr val="tx2"/>
                </a:solidFill>
                <a:latin typeface="Gotham Book" charset="0"/>
                <a:ea typeface="Gotham Book" charset="0"/>
                <a:cs typeface="Gotham Book" charset="0"/>
              </a:rPr>
              <a:t>Provide </a:t>
            </a:r>
            <a:r>
              <a:rPr lang="en-US" dirty="0" smtClean="0">
                <a:solidFill>
                  <a:schemeClr val="tx2"/>
                </a:solidFill>
                <a:latin typeface="Gotham Book" charset="0"/>
                <a:ea typeface="Gotham Book" charset="0"/>
                <a:cs typeface="Gotham Book" charset="0"/>
              </a:rPr>
              <a:t>year-end data</a:t>
            </a:r>
            <a:endParaRPr lang="en-US" dirty="0">
              <a:solidFill>
                <a:schemeClr val="tx2"/>
              </a:solidFill>
              <a:latin typeface="Gotham Book" charset="0"/>
              <a:ea typeface="Gotham Book" charset="0"/>
              <a:cs typeface="Gotham Book" charset="0"/>
            </a:endParaRPr>
          </a:p>
        </p:txBody>
      </p:sp>
      <p:sp>
        <p:nvSpPr>
          <p:cNvPr id="31" name="TextBox 30"/>
          <p:cNvSpPr txBox="1"/>
          <p:nvPr/>
        </p:nvSpPr>
        <p:spPr>
          <a:xfrm>
            <a:off x="5944018" y="1300717"/>
            <a:ext cx="2895181" cy="384721"/>
          </a:xfrm>
          <a:prstGeom prst="rect">
            <a:avLst/>
          </a:prstGeom>
          <a:noFill/>
        </p:spPr>
        <p:txBody>
          <a:bodyPr wrap="square" rtlCol="0">
            <a:spAutoFit/>
          </a:bodyPr>
          <a:lstStyle/>
          <a:p>
            <a:pPr algn="ctr"/>
            <a:r>
              <a:rPr lang="en-US" sz="1900" b="1" i="1" dirty="0" smtClean="0">
                <a:solidFill>
                  <a:schemeClr val="bg1"/>
                </a:solidFill>
                <a:latin typeface="Gotham Book" charset="0"/>
                <a:ea typeface="Gotham Book" charset="0"/>
                <a:cs typeface="Gotham Book" charset="0"/>
              </a:rPr>
              <a:t>WITH TAG</a:t>
            </a:r>
            <a:endParaRPr lang="en-US" sz="1900" b="1" i="1" dirty="0">
              <a:solidFill>
                <a:schemeClr val="bg1"/>
              </a:solidFill>
              <a:latin typeface="Gotham Book" charset="0"/>
              <a:ea typeface="Gotham Book" charset="0"/>
              <a:cs typeface="Gotham Book" charset="0"/>
            </a:endParaRPr>
          </a:p>
        </p:txBody>
      </p:sp>
      <p:sp>
        <p:nvSpPr>
          <p:cNvPr id="34" name="Content Placeholder 2"/>
          <p:cNvSpPr txBox="1">
            <a:spLocks/>
          </p:cNvSpPr>
          <p:nvPr/>
        </p:nvSpPr>
        <p:spPr>
          <a:xfrm>
            <a:off x="6248400" y="3269676"/>
            <a:ext cx="2209799" cy="185578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charset="0"/>
                <a:ea typeface="Open Sans" charset="0"/>
                <a:cs typeface="Open Sans" charset="0"/>
              </a:defRPr>
            </a:lvl1pPr>
            <a:lvl2pPr marL="742950" indent="-285750" algn="l" defTabSz="457200" rtl="0" eaLnBrk="1" latinLnBrk="0" hangingPunct="1">
              <a:spcBef>
                <a:spcPct val="20000"/>
              </a:spcBef>
              <a:buFont typeface="Arial"/>
              <a:buChar char="–"/>
              <a:defRPr sz="2400" kern="1200">
                <a:solidFill>
                  <a:schemeClr val="tx1"/>
                </a:solidFill>
                <a:latin typeface="Open Sans" charset="0"/>
                <a:ea typeface="Open Sans" charset="0"/>
                <a:cs typeface="Open Sans" charset="0"/>
              </a:defRPr>
            </a:lvl2pPr>
            <a:lvl3pPr marL="1143000" indent="-228600" algn="l" defTabSz="457200" rtl="0" eaLnBrk="1" latinLnBrk="0" hangingPunct="1">
              <a:spcBef>
                <a:spcPct val="20000"/>
              </a:spcBef>
              <a:buFont typeface="Arial"/>
              <a:buChar char="•"/>
              <a:defRPr sz="2000" kern="1200">
                <a:solidFill>
                  <a:schemeClr val="tx1"/>
                </a:solidFill>
                <a:latin typeface="Open Sans" charset="0"/>
                <a:ea typeface="Open Sans" charset="0"/>
                <a:cs typeface="Open Sans" charset="0"/>
              </a:defRPr>
            </a:lvl3pPr>
            <a:lvl4pPr marL="1600200" indent="-228600" algn="l" defTabSz="457200" rtl="0" eaLnBrk="1" latinLnBrk="0" hangingPunct="1">
              <a:spcBef>
                <a:spcPct val="20000"/>
              </a:spcBef>
              <a:buFont typeface="Arial"/>
              <a:buChar char="–"/>
              <a:defRPr sz="1800" kern="1200">
                <a:solidFill>
                  <a:schemeClr val="tx1"/>
                </a:solidFill>
                <a:latin typeface="Open Sans" charset="0"/>
                <a:ea typeface="Open Sans" charset="0"/>
                <a:cs typeface="Open Sans" charset="0"/>
              </a:defRPr>
            </a:lvl4pPr>
            <a:lvl5pPr marL="2057400" indent="-228600" algn="l" defTabSz="457200" rtl="0" eaLnBrk="1" latinLnBrk="0" hangingPunct="1">
              <a:spcBef>
                <a:spcPct val="20000"/>
              </a:spcBef>
              <a:buFont typeface="Arial"/>
              <a:buChar char="»"/>
              <a:defRPr sz="1800" kern="1200">
                <a:solidFill>
                  <a:schemeClr val="tx1"/>
                </a:solidFill>
                <a:latin typeface="Open Sans" charset="0"/>
                <a:ea typeface="Open Sans" charset="0"/>
                <a:cs typeface="Open San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3200" b="1" dirty="0" smtClean="0">
                <a:solidFill>
                  <a:schemeClr val="bg1"/>
                </a:solidFill>
                <a:latin typeface="Gotham Book" charset="0"/>
                <a:ea typeface="Gotham Book" charset="0"/>
                <a:cs typeface="Gotham Book" charset="0"/>
              </a:rPr>
              <a:t>TAG </a:t>
            </a:r>
            <a:endParaRPr lang="en-US" sz="3200" b="1" dirty="0">
              <a:solidFill>
                <a:schemeClr val="bg1"/>
              </a:solidFill>
              <a:latin typeface="Gotham Book" charset="0"/>
              <a:ea typeface="Gotham Book" charset="0"/>
              <a:cs typeface="Gotham Book" charset="0"/>
            </a:endParaRPr>
          </a:p>
          <a:p>
            <a:pPr marL="0" indent="0" algn="ctr">
              <a:spcBef>
                <a:spcPts val="0"/>
              </a:spcBef>
              <a:buNone/>
            </a:pPr>
            <a:r>
              <a:rPr lang="en-US" sz="1200" dirty="0" smtClean="0">
                <a:solidFill>
                  <a:schemeClr val="bg1"/>
                </a:solidFill>
                <a:latin typeface="Gotham Book" charset="0"/>
                <a:ea typeface="Gotham Book" charset="0"/>
                <a:cs typeface="Gotham Book" charset="0"/>
              </a:rPr>
              <a:t>performs </a:t>
            </a:r>
            <a:endParaRPr lang="en-US" sz="1200" dirty="0">
              <a:solidFill>
                <a:schemeClr val="bg1"/>
              </a:solidFill>
              <a:latin typeface="Gotham Book" charset="0"/>
              <a:ea typeface="Gotham Book" charset="0"/>
              <a:cs typeface="Gotham Book" charset="0"/>
            </a:endParaRPr>
          </a:p>
          <a:p>
            <a:pPr marL="0" indent="0" algn="ctr">
              <a:spcBef>
                <a:spcPts val="0"/>
              </a:spcBef>
              <a:buNone/>
            </a:pPr>
            <a:r>
              <a:rPr lang="en-US" sz="4400" dirty="0">
                <a:solidFill>
                  <a:schemeClr val="bg1"/>
                </a:solidFill>
                <a:latin typeface="Gotham Book" charset="0"/>
                <a:ea typeface="Gotham Book" charset="0"/>
                <a:cs typeface="Gotham Book" charset="0"/>
              </a:rPr>
              <a:t>99%</a:t>
            </a:r>
          </a:p>
          <a:p>
            <a:pPr marL="0" indent="0" algn="ctr">
              <a:spcBef>
                <a:spcPts val="0"/>
              </a:spcBef>
              <a:buNone/>
            </a:pPr>
            <a:r>
              <a:rPr lang="en-US" sz="1200" dirty="0">
                <a:solidFill>
                  <a:schemeClr val="bg1"/>
                </a:solidFill>
                <a:latin typeface="Gotham Book" charset="0"/>
                <a:ea typeface="Gotham Book" charset="0"/>
                <a:cs typeface="Gotham Book" charset="0"/>
              </a:rPr>
              <a:t>of </a:t>
            </a:r>
            <a:r>
              <a:rPr lang="en-US" sz="1200" dirty="0" smtClean="0">
                <a:solidFill>
                  <a:schemeClr val="bg1"/>
                </a:solidFill>
                <a:latin typeface="Gotham Book" charset="0"/>
                <a:ea typeface="Gotham Book" charset="0"/>
                <a:cs typeface="Gotham Book" charset="0"/>
              </a:rPr>
              <a:t>administrative tasks by becoming your retirement department</a:t>
            </a:r>
            <a:endParaRPr lang="en-US" sz="1200" dirty="0">
              <a:solidFill>
                <a:schemeClr val="bg1"/>
              </a:solidFill>
              <a:latin typeface="Gotham Book" charset="0"/>
              <a:ea typeface="Gotham Book" charset="0"/>
              <a:cs typeface="Gotham Book" charset="0"/>
            </a:endParaRPr>
          </a:p>
        </p:txBody>
      </p:sp>
      <p:sp>
        <p:nvSpPr>
          <p:cNvPr id="20" name="Title 1"/>
          <p:cNvSpPr txBox="1">
            <a:spLocks/>
          </p:cNvSpPr>
          <p:nvPr/>
        </p:nvSpPr>
        <p:spPr>
          <a:xfrm>
            <a:off x="362712" y="0"/>
            <a:ext cx="6172200" cy="8334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1"/>
                </a:solidFill>
                <a:latin typeface="Open Sans" charset="0"/>
                <a:ea typeface="Open Sans" charset="0"/>
                <a:cs typeface="Open Sans" charset="0"/>
              </a:defRPr>
            </a:lvl1pPr>
          </a:lstStyle>
          <a:p>
            <a:pPr algn="l"/>
            <a:r>
              <a:rPr lang="en-US" sz="2100" dirty="0" smtClean="0">
                <a:solidFill>
                  <a:schemeClr val="bg1"/>
                </a:solidFill>
                <a:latin typeface="+mj-lt"/>
                <a:ea typeface="Gotham Book" charset="0"/>
                <a:cs typeface="Gotham Book" charset="0"/>
              </a:rPr>
              <a:t>Offloading the day-to-day</a:t>
            </a:r>
            <a:endParaRPr lang="en-US" sz="2100" dirty="0">
              <a:solidFill>
                <a:schemeClr val="bg1"/>
              </a:solidFill>
              <a:latin typeface="+mj-lt"/>
              <a:ea typeface="Gotham Book" charset="0"/>
              <a:cs typeface="Gotham Book" charset="0"/>
            </a:endParaRPr>
          </a:p>
        </p:txBody>
      </p:sp>
      <p:sp>
        <p:nvSpPr>
          <p:cNvPr id="6" name="Rectangle 5"/>
          <p:cNvSpPr/>
          <p:nvPr/>
        </p:nvSpPr>
        <p:spPr>
          <a:xfrm>
            <a:off x="457200" y="1219200"/>
            <a:ext cx="5257800"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cs typeface="Open Sans Light"/>
              </a:rPr>
              <a:t>Plan </a:t>
            </a:r>
            <a:r>
              <a:rPr lang="en-US" sz="1600" b="1" dirty="0">
                <a:cs typeface="Open Sans Light"/>
              </a:rPr>
              <a:t>sponsor responsibilities without TAG</a:t>
            </a:r>
          </a:p>
        </p:txBody>
      </p:sp>
      <p:cxnSp>
        <p:nvCxnSpPr>
          <p:cNvPr id="8" name="Straight Connector 7"/>
          <p:cNvCxnSpPr/>
          <p:nvPr/>
        </p:nvCxnSpPr>
        <p:spPr>
          <a:xfrm>
            <a:off x="6019800" y="3117276"/>
            <a:ext cx="2667000" cy="0"/>
          </a:xfrm>
          <a:prstGeom prst="line">
            <a:avLst/>
          </a:prstGeom>
          <a:ln>
            <a:solidFill>
              <a:schemeClr val="accent6">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019800" y="5676809"/>
            <a:ext cx="2667000" cy="0"/>
          </a:xfrm>
          <a:prstGeom prst="line">
            <a:avLst/>
          </a:prstGeom>
          <a:ln>
            <a:solidFill>
              <a:schemeClr val="accent6">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62712" y="510234"/>
            <a:ext cx="8324088" cy="646331"/>
          </a:xfrm>
          <a:prstGeom prst="rect">
            <a:avLst/>
          </a:prstGeom>
          <a:noFill/>
        </p:spPr>
        <p:txBody>
          <a:bodyPr wrap="square" rtlCol="0">
            <a:spAutoFit/>
          </a:bodyPr>
          <a:lstStyle/>
          <a:p>
            <a:r>
              <a:rPr lang="en-US" sz="3600" b="1" dirty="0" smtClean="0">
                <a:solidFill>
                  <a:schemeClr val="bg1"/>
                </a:solidFill>
                <a:latin typeface="+mj-lt"/>
              </a:rPr>
              <a:t>TAG Solution - Administrative </a:t>
            </a:r>
            <a:endParaRPr lang="en-US" sz="3600" b="1" dirty="0">
              <a:solidFill>
                <a:schemeClr val="bg1"/>
              </a:solidFill>
              <a:latin typeface="+mj-lt"/>
            </a:endParaRPr>
          </a:p>
        </p:txBody>
      </p:sp>
      <p:grpSp>
        <p:nvGrpSpPr>
          <p:cNvPr id="21" name="Group 20"/>
          <p:cNvGrpSpPr/>
          <p:nvPr/>
        </p:nvGrpSpPr>
        <p:grpSpPr>
          <a:xfrm>
            <a:off x="137159" y="102870"/>
            <a:ext cx="8869681" cy="6652260"/>
            <a:chOff x="137159" y="102870"/>
            <a:chExt cx="8869681" cy="6652260"/>
          </a:xfrm>
        </p:grpSpPr>
        <p:sp>
          <p:nvSpPr>
            <p:cNvPr id="22" name="Rectangle 21"/>
            <p:cNvSpPr>
              <a:spLocks noChangeAspect="1"/>
            </p:cNvSpPr>
            <p:nvPr/>
          </p:nvSpPr>
          <p:spPr>
            <a:xfrm>
              <a:off x="137160" y="102870"/>
              <a:ext cx="8869680" cy="6652260"/>
            </a:xfrm>
            <a:prstGeom prst="rect">
              <a:avLst/>
            </a:prstGeom>
            <a:noFill/>
            <a:ln w="38100"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9900"/>
                  </a:solidFill>
                </a:ln>
                <a:solidFill>
                  <a:prstClr val="white"/>
                </a:solidFill>
                <a:latin typeface="Calibri"/>
              </a:endParaRPr>
            </a:p>
          </p:txBody>
        </p:sp>
        <p:sp>
          <p:nvSpPr>
            <p:cNvPr id="23" name="Rectangle 22"/>
            <p:cNvSpPr/>
            <p:nvPr/>
          </p:nvSpPr>
          <p:spPr>
            <a:xfrm>
              <a:off x="137159" y="5342417"/>
              <a:ext cx="8869680" cy="762000"/>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descr="TAG_Logo_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82234" y="5535670"/>
              <a:ext cx="1577856" cy="445117"/>
            </a:xfrm>
            <a:prstGeom prst="rect">
              <a:avLst/>
            </a:prstGeom>
          </p:spPr>
        </p:pic>
      </p:grpSp>
      <p:sp>
        <p:nvSpPr>
          <p:cNvPr id="24" name="TextBox 23"/>
          <p:cNvSpPr txBox="1"/>
          <p:nvPr/>
        </p:nvSpPr>
        <p:spPr>
          <a:xfrm>
            <a:off x="457200" y="1867198"/>
            <a:ext cx="5470072" cy="6309418"/>
          </a:xfrm>
          <a:prstGeom prst="rect">
            <a:avLst/>
          </a:prstGeom>
          <a:noFill/>
        </p:spPr>
        <p:txBody>
          <a:bodyPr wrap="square" numCol="2" rtlCol="0">
            <a:spAutoFit/>
          </a:bodyPr>
          <a:lstStyle/>
          <a:p>
            <a:pPr marL="171450" indent="-171450">
              <a:buFont typeface="Arial"/>
              <a:buChar char="•"/>
            </a:pPr>
            <a:r>
              <a:rPr lang="en-US" sz="1200" baseline="30000" dirty="0"/>
              <a:t>3(38) Investment Manager Appointment </a:t>
            </a:r>
          </a:p>
          <a:p>
            <a:pPr marL="171450" indent="-171450">
              <a:buFont typeface="Arial"/>
              <a:buChar char="•"/>
            </a:pPr>
            <a:r>
              <a:rPr lang="en-US" sz="1200" baseline="30000" dirty="0"/>
              <a:t>402(g) Limit Reporting</a:t>
            </a:r>
          </a:p>
          <a:p>
            <a:pPr marL="171450" indent="-171450">
              <a:buFont typeface="Arial"/>
              <a:buChar char="•"/>
            </a:pPr>
            <a:r>
              <a:rPr lang="en-US" sz="1200" baseline="30000" dirty="0"/>
              <a:t>404(a)(5) Notice Distribution</a:t>
            </a:r>
          </a:p>
          <a:p>
            <a:pPr marL="171450" indent="-171450">
              <a:buFont typeface="Arial"/>
              <a:buChar char="•"/>
            </a:pPr>
            <a:r>
              <a:rPr lang="en-US" sz="1200" baseline="30000" dirty="0"/>
              <a:t>404(c) Notice Distribution</a:t>
            </a:r>
          </a:p>
          <a:p>
            <a:pPr marL="171450" indent="-171450">
              <a:buFont typeface="Arial"/>
              <a:buChar char="•"/>
            </a:pPr>
            <a:r>
              <a:rPr lang="en-US" sz="1200" baseline="30000" dirty="0"/>
              <a:t>408(b)(2) Notice Distribution</a:t>
            </a:r>
          </a:p>
          <a:p>
            <a:pPr marL="171450" indent="-171450">
              <a:buFont typeface="Arial"/>
              <a:buChar char="•"/>
            </a:pPr>
            <a:r>
              <a:rPr lang="en-US" sz="1200" baseline="30000" dirty="0"/>
              <a:t>Annual Discrimination &amp; Coverage Testing</a:t>
            </a:r>
          </a:p>
          <a:p>
            <a:pPr marL="171450" indent="-171450">
              <a:buFont typeface="Arial"/>
              <a:buChar char="•"/>
            </a:pPr>
            <a:r>
              <a:rPr lang="en-US" sz="1200" baseline="30000" dirty="0"/>
              <a:t>Audit Completion Support</a:t>
            </a:r>
          </a:p>
          <a:p>
            <a:pPr marL="171450" indent="-171450">
              <a:buFont typeface="Arial"/>
              <a:buChar char="•"/>
            </a:pPr>
            <a:r>
              <a:rPr lang="en-US" sz="1200" baseline="30000" dirty="0"/>
              <a:t>Audit Firm Hiring &amp; Monitoring</a:t>
            </a:r>
          </a:p>
          <a:p>
            <a:pPr marL="171450" indent="-171450">
              <a:buFont typeface="Arial"/>
              <a:buChar char="•"/>
            </a:pPr>
            <a:r>
              <a:rPr lang="en-US" sz="1200" baseline="30000" dirty="0"/>
              <a:t>Auto Enrollment Notice Distribution</a:t>
            </a:r>
          </a:p>
          <a:p>
            <a:pPr marL="171450" indent="-171450">
              <a:buFont typeface="Arial"/>
              <a:buChar char="•"/>
            </a:pPr>
            <a:r>
              <a:rPr lang="en-US" sz="1200" baseline="30000" dirty="0"/>
              <a:t>Beneficiary Designation Form Maintenance</a:t>
            </a:r>
          </a:p>
          <a:p>
            <a:pPr marL="171450" indent="-171450">
              <a:buFont typeface="Arial"/>
              <a:buChar char="•"/>
            </a:pPr>
            <a:r>
              <a:rPr lang="en-US" sz="1200" baseline="30000" dirty="0"/>
              <a:t>Beneficiary Determinations</a:t>
            </a:r>
          </a:p>
          <a:p>
            <a:pPr marL="171450" indent="-171450">
              <a:buFont typeface="Arial"/>
              <a:buChar char="•"/>
            </a:pPr>
            <a:r>
              <a:rPr lang="en-US" sz="1200" baseline="30000" dirty="0"/>
              <a:t>Blackout Notice Distribution</a:t>
            </a:r>
          </a:p>
          <a:p>
            <a:pPr marL="171450" indent="-171450">
              <a:buFont typeface="Arial"/>
              <a:buChar char="•"/>
            </a:pPr>
            <a:r>
              <a:rPr lang="en-US" sz="1200" baseline="30000" dirty="0"/>
              <a:t>Census Review </a:t>
            </a:r>
          </a:p>
          <a:p>
            <a:pPr marL="171450" indent="-171450">
              <a:buFont typeface="Arial"/>
              <a:buChar char="•"/>
            </a:pPr>
            <a:r>
              <a:rPr lang="en-US" sz="1200" baseline="30000" dirty="0"/>
              <a:t>Corrective Distributions</a:t>
            </a:r>
          </a:p>
          <a:p>
            <a:pPr marL="171450" indent="-171450">
              <a:buFont typeface="Arial"/>
              <a:buChar char="•"/>
            </a:pPr>
            <a:r>
              <a:rPr lang="en-US" sz="1200" baseline="30000" dirty="0"/>
              <a:t>Death Benefit Approval</a:t>
            </a:r>
          </a:p>
          <a:p>
            <a:pPr marL="171450" indent="-171450">
              <a:buFont typeface="Arial"/>
              <a:buChar char="•"/>
            </a:pPr>
            <a:r>
              <a:rPr lang="en-US" sz="1200" baseline="30000" dirty="0"/>
              <a:t>Distribution Reporting</a:t>
            </a:r>
          </a:p>
          <a:p>
            <a:pPr marL="171450" indent="-171450">
              <a:buFont typeface="Arial"/>
              <a:buChar char="•"/>
            </a:pPr>
            <a:r>
              <a:rPr lang="en-US" sz="1200" baseline="30000" dirty="0"/>
              <a:t>DOL and IRS Issue Resolution Assistance</a:t>
            </a:r>
          </a:p>
          <a:p>
            <a:pPr marL="171450" indent="-171450">
              <a:buFont typeface="Arial"/>
              <a:buChar char="•"/>
            </a:pPr>
            <a:r>
              <a:rPr lang="en-US" sz="1200" baseline="30000" dirty="0"/>
              <a:t>Eligibility Calculations</a:t>
            </a:r>
          </a:p>
          <a:p>
            <a:pPr marL="171450" indent="-171450">
              <a:buFont typeface="Arial"/>
              <a:buChar char="•"/>
            </a:pPr>
            <a:r>
              <a:rPr lang="en-US" sz="1200" baseline="30000" dirty="0"/>
              <a:t>Eligibility Notifications</a:t>
            </a:r>
          </a:p>
          <a:p>
            <a:pPr marL="171450" indent="-171450">
              <a:buFont typeface="Arial"/>
              <a:buChar char="•"/>
            </a:pPr>
            <a:r>
              <a:rPr lang="en-US" sz="1200" baseline="30000" dirty="0"/>
              <a:t>Employer Contribution Monitoring</a:t>
            </a:r>
          </a:p>
          <a:p>
            <a:pPr marL="171450" indent="-171450">
              <a:buFont typeface="Arial"/>
              <a:buChar char="•"/>
            </a:pPr>
            <a:r>
              <a:rPr lang="en-US" sz="1200" baseline="30000" dirty="0"/>
              <a:t>ERISA Bond Review</a:t>
            </a:r>
          </a:p>
          <a:p>
            <a:pPr marL="171450" indent="-171450">
              <a:buFont typeface="Arial"/>
              <a:buChar char="•"/>
            </a:pPr>
            <a:r>
              <a:rPr lang="en-US" sz="1200" baseline="30000" dirty="0"/>
              <a:t>Error Correction Monitoring</a:t>
            </a:r>
          </a:p>
          <a:p>
            <a:pPr marL="171450" indent="-171450">
              <a:buFont typeface="Arial"/>
              <a:buChar char="•"/>
            </a:pPr>
            <a:r>
              <a:rPr lang="en-US" sz="1200" baseline="30000" dirty="0"/>
              <a:t>Fiduciary Insurance Coverage Review</a:t>
            </a:r>
          </a:p>
          <a:p>
            <a:pPr marL="171450" indent="-171450">
              <a:buFont typeface="Arial"/>
              <a:buChar char="•"/>
            </a:pPr>
            <a:r>
              <a:rPr lang="en-US" sz="1200" baseline="30000" dirty="0"/>
              <a:t>Force Out Processing</a:t>
            </a:r>
          </a:p>
          <a:p>
            <a:pPr marL="171450" indent="-171450">
              <a:buFont typeface="Arial"/>
              <a:buChar char="•"/>
            </a:pPr>
            <a:r>
              <a:rPr lang="en-US" sz="1200" baseline="30000" dirty="0"/>
              <a:t>Form 5330 Preparation, Signing, &amp; Filing</a:t>
            </a:r>
          </a:p>
          <a:p>
            <a:pPr marL="171450" indent="-171450">
              <a:buFont typeface="Arial"/>
              <a:buChar char="•"/>
            </a:pPr>
            <a:r>
              <a:rPr lang="en-US" sz="1200" baseline="30000" dirty="0"/>
              <a:t>Form 5500 Preparation, Signing, &amp; Filing</a:t>
            </a:r>
          </a:p>
          <a:p>
            <a:pPr marL="171450" indent="-171450">
              <a:buFont typeface="Arial"/>
              <a:buChar char="•"/>
            </a:pPr>
            <a:r>
              <a:rPr lang="en-US" sz="1200" baseline="30000" dirty="0"/>
              <a:t>Form 8955 Preparation, Signing, &amp; Filing</a:t>
            </a:r>
          </a:p>
          <a:p>
            <a:pPr marL="171450" indent="-171450">
              <a:buFont typeface="Arial"/>
              <a:buChar char="•"/>
            </a:pPr>
            <a:r>
              <a:rPr lang="en-US" sz="1200" baseline="30000" dirty="0"/>
              <a:t>Fund Change Notice </a:t>
            </a:r>
            <a:r>
              <a:rPr lang="en-US" sz="1200" baseline="30000" dirty="0" smtClean="0"/>
              <a:t>Distribution</a:t>
            </a:r>
          </a:p>
          <a:p>
            <a:pPr marL="171450" indent="-171450">
              <a:buFont typeface="Arial"/>
              <a:buChar char="•"/>
            </a:pPr>
            <a:endParaRPr lang="en-US" sz="1200" baseline="30000" dirty="0"/>
          </a:p>
          <a:p>
            <a:pPr marL="171450" indent="-171450">
              <a:buFont typeface="Arial"/>
              <a:buChar char="•"/>
            </a:pPr>
            <a:endParaRPr lang="en-US" sz="1200" baseline="30000" dirty="0" smtClean="0"/>
          </a:p>
          <a:p>
            <a:pPr marL="171450" indent="-171450">
              <a:buFont typeface="Arial"/>
              <a:buChar char="•"/>
            </a:pPr>
            <a:endParaRPr lang="en-US" sz="1200" baseline="30000" dirty="0"/>
          </a:p>
          <a:p>
            <a:pPr marL="171450" indent="-171450">
              <a:buFont typeface="Arial"/>
              <a:buChar char="•"/>
            </a:pPr>
            <a:endParaRPr lang="en-US" sz="1200" baseline="30000" dirty="0" smtClean="0"/>
          </a:p>
          <a:p>
            <a:pPr marL="171450" indent="-171450">
              <a:buFont typeface="Arial"/>
              <a:buChar char="•"/>
            </a:pPr>
            <a:endParaRPr lang="en-US" sz="1200" baseline="30000" dirty="0"/>
          </a:p>
          <a:p>
            <a:pPr marL="171450" indent="-171450">
              <a:buFont typeface="Arial"/>
              <a:buChar char="•"/>
            </a:pPr>
            <a:endParaRPr lang="en-US" sz="1200" baseline="30000" dirty="0" smtClean="0"/>
          </a:p>
          <a:p>
            <a:pPr marL="171450" indent="-171450">
              <a:buFont typeface="Arial"/>
              <a:buChar char="•"/>
            </a:pPr>
            <a:endParaRPr lang="en-US" sz="1200" baseline="30000" dirty="0"/>
          </a:p>
          <a:p>
            <a:pPr marL="171450" indent="-171450">
              <a:buFont typeface="Arial"/>
              <a:buChar char="•"/>
            </a:pPr>
            <a:endParaRPr lang="en-US" sz="1200" baseline="30000" dirty="0" smtClean="0"/>
          </a:p>
          <a:p>
            <a:pPr marL="171450" indent="-171450">
              <a:buFont typeface="Arial"/>
              <a:buChar char="•"/>
            </a:pPr>
            <a:endParaRPr lang="en-US" sz="1200" baseline="30000" dirty="0"/>
          </a:p>
          <a:p>
            <a:pPr marL="171450" indent="-171450">
              <a:buFont typeface="Arial"/>
              <a:buChar char="•"/>
            </a:pPr>
            <a:endParaRPr lang="en-US" sz="1200" baseline="30000" dirty="0" smtClean="0"/>
          </a:p>
          <a:p>
            <a:pPr marL="171450" indent="-171450">
              <a:buFont typeface="Arial"/>
              <a:buChar char="•"/>
            </a:pPr>
            <a:endParaRPr lang="en-US" sz="1200" baseline="30000" dirty="0"/>
          </a:p>
          <a:p>
            <a:pPr marL="171450" indent="-171450">
              <a:buFont typeface="Arial"/>
              <a:buChar char="•"/>
            </a:pPr>
            <a:endParaRPr lang="en-US" sz="1200" baseline="30000" dirty="0" smtClean="0"/>
          </a:p>
          <a:p>
            <a:pPr marL="171450" indent="-171450">
              <a:buFont typeface="Arial"/>
              <a:buChar char="•"/>
            </a:pPr>
            <a:endParaRPr lang="en-US" sz="1200" baseline="30000" dirty="0"/>
          </a:p>
          <a:p>
            <a:pPr marL="171450" indent="-171450">
              <a:buFont typeface="Arial"/>
              <a:buChar char="•"/>
            </a:pPr>
            <a:endParaRPr lang="en-US" sz="1200" baseline="30000" dirty="0" smtClean="0"/>
          </a:p>
          <a:p>
            <a:pPr marL="171450" indent="-171450">
              <a:buFont typeface="Arial"/>
              <a:buChar char="•"/>
            </a:pPr>
            <a:endParaRPr lang="en-US" sz="1200" baseline="30000" dirty="0"/>
          </a:p>
          <a:p>
            <a:pPr marL="171450" indent="-171450">
              <a:buFont typeface="Arial"/>
              <a:buChar char="•"/>
            </a:pPr>
            <a:endParaRPr lang="en-US" sz="1200" baseline="30000" dirty="0" smtClean="0"/>
          </a:p>
          <a:p>
            <a:pPr marL="171450" indent="-171450">
              <a:buFont typeface="Arial"/>
              <a:buChar char="•"/>
            </a:pPr>
            <a:endParaRPr lang="en-US" sz="1200" baseline="30000" dirty="0"/>
          </a:p>
          <a:p>
            <a:pPr marL="171450" indent="-171450">
              <a:buFont typeface="Arial"/>
              <a:buChar char="•"/>
            </a:pPr>
            <a:endParaRPr lang="en-US" sz="1200" baseline="30000" dirty="0" smtClean="0"/>
          </a:p>
          <a:p>
            <a:pPr marL="171450" indent="-171450">
              <a:buFont typeface="Arial"/>
              <a:buChar char="•"/>
            </a:pPr>
            <a:endParaRPr lang="en-US" sz="1200" baseline="30000" dirty="0"/>
          </a:p>
          <a:p>
            <a:pPr marL="171450" indent="-171450">
              <a:buFont typeface="Arial"/>
              <a:buChar char="•"/>
            </a:pPr>
            <a:endParaRPr lang="en-US" sz="1200" baseline="30000" dirty="0" smtClean="0"/>
          </a:p>
          <a:p>
            <a:pPr marL="171450" indent="-171450">
              <a:buFont typeface="Arial"/>
              <a:buChar char="•"/>
            </a:pPr>
            <a:endParaRPr lang="en-US" sz="1200" baseline="30000" dirty="0"/>
          </a:p>
          <a:p>
            <a:pPr marL="171450" indent="-171450">
              <a:buFont typeface="Arial"/>
              <a:buChar char="•"/>
            </a:pPr>
            <a:endParaRPr lang="en-US" sz="1200" baseline="30000" dirty="0" smtClean="0"/>
          </a:p>
          <a:p>
            <a:pPr marL="171450" indent="-171450">
              <a:buFont typeface="Arial"/>
              <a:buChar char="•"/>
            </a:pPr>
            <a:endParaRPr lang="en-US" sz="1200" baseline="30000" dirty="0"/>
          </a:p>
          <a:p>
            <a:pPr marL="171450" indent="-171450">
              <a:buFont typeface="Arial"/>
              <a:buChar char="•"/>
            </a:pPr>
            <a:r>
              <a:rPr lang="en-US" sz="1200" baseline="30000" dirty="0"/>
              <a:t>Hardship Withdrawal Approval</a:t>
            </a:r>
          </a:p>
          <a:p>
            <a:pPr marL="171450" indent="-171450">
              <a:buFont typeface="Arial"/>
              <a:buChar char="•"/>
            </a:pPr>
            <a:r>
              <a:rPr lang="en-US" sz="1200" baseline="30000" dirty="0"/>
              <a:t>Loan Approval &amp; Reporting</a:t>
            </a:r>
          </a:p>
          <a:p>
            <a:pPr marL="171450" indent="-171450">
              <a:buFont typeface="Arial"/>
              <a:buChar char="•"/>
            </a:pPr>
            <a:r>
              <a:rPr lang="en-US" sz="1200" baseline="30000" dirty="0"/>
              <a:t>Loan Default Monitoring</a:t>
            </a:r>
          </a:p>
          <a:p>
            <a:pPr marL="171450" indent="-171450">
              <a:buFont typeface="Arial"/>
              <a:buChar char="•"/>
            </a:pPr>
            <a:r>
              <a:rPr lang="en-US" sz="1200" baseline="30000" dirty="0"/>
              <a:t>Loan Policy Administration</a:t>
            </a:r>
          </a:p>
          <a:p>
            <a:pPr marL="171450" indent="-171450">
              <a:buFont typeface="Arial"/>
              <a:buChar char="•"/>
            </a:pPr>
            <a:r>
              <a:rPr lang="en-US" sz="1200" baseline="30000" dirty="0"/>
              <a:t>Lost Earnings Calculations</a:t>
            </a:r>
          </a:p>
          <a:p>
            <a:pPr marL="171450" indent="-171450">
              <a:buFont typeface="Arial"/>
              <a:buChar char="•"/>
            </a:pPr>
            <a:r>
              <a:rPr lang="en-US" sz="1200" baseline="30000" dirty="0"/>
              <a:t>Participant Enrollment Assistance</a:t>
            </a:r>
          </a:p>
          <a:p>
            <a:pPr marL="171450" indent="-171450">
              <a:buFont typeface="Arial"/>
              <a:buChar char="•"/>
            </a:pPr>
            <a:r>
              <a:rPr lang="en-US" sz="1200" baseline="30000" dirty="0"/>
              <a:t>Payroll Aggregation</a:t>
            </a:r>
          </a:p>
          <a:p>
            <a:pPr marL="171450" indent="-171450">
              <a:buFont typeface="Arial"/>
              <a:buChar char="•"/>
            </a:pPr>
            <a:r>
              <a:rPr lang="en-US" sz="1200" baseline="30000" dirty="0"/>
              <a:t>Payroll File Aggregation</a:t>
            </a:r>
          </a:p>
          <a:p>
            <a:pPr marL="171450" indent="-171450">
              <a:buFont typeface="Arial"/>
              <a:buChar char="•"/>
            </a:pPr>
            <a:r>
              <a:rPr lang="en-US" sz="1200" baseline="30000" dirty="0"/>
              <a:t>Plan Design Review</a:t>
            </a:r>
          </a:p>
          <a:p>
            <a:pPr marL="171450" indent="-171450">
              <a:buFont typeface="Arial"/>
              <a:buChar char="•"/>
            </a:pPr>
            <a:r>
              <a:rPr lang="en-US" sz="1200" baseline="30000" dirty="0"/>
              <a:t>Plan Document Interpretation</a:t>
            </a:r>
          </a:p>
          <a:p>
            <a:pPr marL="171450" indent="-171450">
              <a:buFont typeface="Arial"/>
              <a:buChar char="•"/>
            </a:pPr>
            <a:r>
              <a:rPr lang="en-US" sz="1200" baseline="30000" dirty="0"/>
              <a:t>Plan Document Preparation &amp; Archiving</a:t>
            </a:r>
          </a:p>
          <a:p>
            <a:pPr marL="171450" indent="-171450">
              <a:buFont typeface="Arial"/>
              <a:buChar char="•"/>
            </a:pPr>
            <a:r>
              <a:rPr lang="en-US" sz="1200" baseline="30000" dirty="0"/>
              <a:t>Plan Irregularity Notification</a:t>
            </a:r>
          </a:p>
          <a:p>
            <a:pPr marL="171450" indent="-171450">
              <a:buFont typeface="Arial"/>
              <a:buChar char="•"/>
            </a:pPr>
            <a:r>
              <a:rPr lang="en-US" sz="1200" baseline="30000" dirty="0"/>
              <a:t>QDIA Notice Distribution</a:t>
            </a:r>
          </a:p>
          <a:p>
            <a:pPr marL="171450" indent="-171450">
              <a:buFont typeface="Arial"/>
              <a:buChar char="•"/>
            </a:pPr>
            <a:r>
              <a:rPr lang="en-US" sz="1200" baseline="30000" dirty="0"/>
              <a:t>QDRO Determinations &amp; Reporting</a:t>
            </a:r>
          </a:p>
          <a:p>
            <a:pPr marL="171450" indent="-171450">
              <a:buFont typeface="Arial"/>
              <a:buChar char="•"/>
            </a:pPr>
            <a:r>
              <a:rPr lang="en-US" sz="1200" baseline="30000" dirty="0"/>
              <a:t>Quarterly Investment Review Meetings</a:t>
            </a:r>
          </a:p>
          <a:p>
            <a:pPr marL="171450" indent="-171450">
              <a:buFont typeface="Arial"/>
              <a:buChar char="•"/>
            </a:pPr>
            <a:r>
              <a:rPr lang="en-US" sz="1200" baseline="30000" dirty="0"/>
              <a:t>Rate Changes Monitoring &amp; Reporting</a:t>
            </a:r>
          </a:p>
          <a:p>
            <a:pPr marL="171450" indent="-171450">
              <a:buFont typeface="Arial"/>
              <a:buChar char="•"/>
            </a:pPr>
            <a:r>
              <a:rPr lang="en-US" sz="1200" baseline="30000" dirty="0"/>
              <a:t>Required Minimum Distributions</a:t>
            </a:r>
          </a:p>
          <a:p>
            <a:pPr marL="171450" indent="-171450">
              <a:buFont typeface="Arial"/>
              <a:buChar char="•"/>
            </a:pPr>
            <a:r>
              <a:rPr lang="en-US" sz="1200" baseline="30000" dirty="0"/>
              <a:t>Safe Harbor Notice Distribution</a:t>
            </a:r>
          </a:p>
          <a:p>
            <a:pPr marL="171450" indent="-171450">
              <a:buFont typeface="Arial"/>
              <a:buChar char="•"/>
            </a:pPr>
            <a:r>
              <a:rPr lang="en-US" sz="1200" baseline="30000" dirty="0"/>
              <a:t>SAR Production &amp; Distribution</a:t>
            </a:r>
          </a:p>
          <a:p>
            <a:pPr marL="171450" indent="-171450">
              <a:buFont typeface="Arial"/>
              <a:buChar char="•"/>
            </a:pPr>
            <a:r>
              <a:rPr lang="en-US" sz="1200" baseline="30000" dirty="0"/>
              <a:t>SMM Notice Distribution</a:t>
            </a:r>
          </a:p>
          <a:p>
            <a:pPr marL="171450" indent="-171450">
              <a:buFont typeface="Arial"/>
              <a:buChar char="•"/>
            </a:pPr>
            <a:r>
              <a:rPr lang="en-US" sz="1200" baseline="30000" dirty="0"/>
              <a:t>SPD Production &amp; Distribution</a:t>
            </a:r>
          </a:p>
          <a:p>
            <a:pPr marL="171450" indent="-171450">
              <a:buFont typeface="Arial"/>
              <a:buChar char="•"/>
            </a:pPr>
            <a:r>
              <a:rPr lang="en-US" sz="1200" baseline="30000" dirty="0"/>
              <a:t>Spousal Consent Approvals</a:t>
            </a:r>
          </a:p>
          <a:p>
            <a:pPr marL="171450" indent="-171450">
              <a:buFont typeface="Arial"/>
              <a:buChar char="•"/>
            </a:pPr>
            <a:r>
              <a:rPr lang="en-US" sz="1200" baseline="30000" dirty="0"/>
              <a:t>Termination Date Verification &amp; Maintenance</a:t>
            </a:r>
          </a:p>
          <a:p>
            <a:pPr marL="171450" indent="-171450">
              <a:buFont typeface="Arial"/>
              <a:buChar char="•"/>
            </a:pPr>
            <a:r>
              <a:rPr lang="en-US" sz="1200" baseline="30000" dirty="0"/>
              <a:t>Termination Withdrawal Approval</a:t>
            </a:r>
          </a:p>
          <a:p>
            <a:pPr marL="171450" indent="-171450">
              <a:buFont typeface="Arial"/>
              <a:buChar char="•"/>
            </a:pPr>
            <a:r>
              <a:rPr lang="en-US" sz="1200" baseline="30000" dirty="0" smtClean="0"/>
              <a:t>Trustee </a:t>
            </a:r>
            <a:r>
              <a:rPr lang="en-US" sz="1200" baseline="30000" dirty="0"/>
              <a:t>Duties</a:t>
            </a:r>
          </a:p>
          <a:p>
            <a:pPr marL="171450" indent="-171450">
              <a:buFont typeface="Arial"/>
              <a:buChar char="•"/>
            </a:pPr>
            <a:r>
              <a:rPr lang="en-US" sz="1200" baseline="30000" dirty="0"/>
              <a:t>Vesting Verification &amp; Tracking </a:t>
            </a:r>
          </a:p>
          <a:p>
            <a:pPr marL="171450" indent="-171450">
              <a:buFont typeface="Arial"/>
              <a:buChar char="•"/>
            </a:pPr>
            <a:r>
              <a:rPr lang="en-US" sz="1200" baseline="30000" dirty="0"/>
              <a:t>Year End Data Collection &amp; Review</a:t>
            </a:r>
          </a:p>
          <a:p>
            <a:pPr marL="285750" indent="-285750">
              <a:spcAft>
                <a:spcPts val="300"/>
              </a:spcAft>
              <a:buFont typeface="Wingdings" panose="05000000000000000000" pitchFamily="2" charset="2"/>
              <a:buChar char="§"/>
            </a:pPr>
            <a:endParaRPr lang="en-US" sz="1200" dirty="0">
              <a:ea typeface="Gotham Book" charset="0"/>
              <a:cs typeface="Gotham Book" charset="0"/>
            </a:endParaRPr>
          </a:p>
        </p:txBody>
      </p:sp>
    </p:spTree>
    <p:extLst>
      <p:ext uri="{BB962C8B-B14F-4D97-AF65-F5344CB8AC3E}">
        <p14:creationId xmlns:p14="http://schemas.microsoft.com/office/powerpoint/2010/main" val="28757402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1998" y="1437885"/>
            <a:ext cx="4452822" cy="39247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t"/>
          <a:lstStyle/>
          <a:p>
            <a:endParaRPr lang="en-US" sz="4000" b="1" dirty="0">
              <a:latin typeface="+mj-lt"/>
            </a:endParaRPr>
          </a:p>
          <a:p>
            <a:endParaRPr lang="en-US" sz="4000" b="1" dirty="0" smtClean="0">
              <a:latin typeface="+mj-lt"/>
            </a:endParaRPr>
          </a:p>
          <a:p>
            <a:endParaRPr lang="en-US" sz="4000" b="1" dirty="0">
              <a:latin typeface="+mj-lt"/>
            </a:endParaRPr>
          </a:p>
          <a:p>
            <a:endParaRPr lang="en-US" sz="2800" b="1" dirty="0" smtClean="0">
              <a:latin typeface="+mj-lt"/>
            </a:endParaRPr>
          </a:p>
        </p:txBody>
      </p:sp>
      <p:sp>
        <p:nvSpPr>
          <p:cNvPr id="46" name="Rectangle 45"/>
          <p:cNvSpPr/>
          <p:nvPr/>
        </p:nvSpPr>
        <p:spPr>
          <a:xfrm rot="5400000">
            <a:off x="3620079" y="-3380051"/>
            <a:ext cx="1903839" cy="8869681"/>
          </a:xfrm>
          <a:prstGeom prst="rect">
            <a:avLst/>
          </a:prstGeom>
          <a:gradFill flip="none" rotWithShape="1">
            <a:gsLst>
              <a:gs pos="14000">
                <a:schemeClr val="tx1">
                  <a:alpha val="53000"/>
                </a:schemeClr>
              </a:gs>
              <a:gs pos="100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prstClr val="white"/>
              </a:solidFill>
              <a:latin typeface="Arial" panose="020B0604020202020204" pitchFamily="34" charset="0"/>
              <a:cs typeface="Arial" panose="020B0604020202020204" pitchFamily="34" charset="0"/>
            </a:endParaRPr>
          </a:p>
        </p:txBody>
      </p:sp>
      <p:sp>
        <p:nvSpPr>
          <p:cNvPr id="44" name="Rectangle 43"/>
          <p:cNvSpPr/>
          <p:nvPr/>
        </p:nvSpPr>
        <p:spPr>
          <a:xfrm rot="16200000">
            <a:off x="3620081" y="-24096"/>
            <a:ext cx="1903839" cy="8869681"/>
          </a:xfrm>
          <a:prstGeom prst="rect">
            <a:avLst/>
          </a:prstGeom>
          <a:gradFill flip="none" rotWithShape="1">
            <a:gsLst>
              <a:gs pos="14000">
                <a:schemeClr val="tx1">
                  <a:alpha val="53000"/>
                </a:schemeClr>
              </a:gs>
              <a:gs pos="100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prstClr val="white"/>
              </a:solidFill>
              <a:latin typeface="Arial" panose="020B0604020202020204" pitchFamily="34" charset="0"/>
              <a:cs typeface="Arial" panose="020B0604020202020204" pitchFamily="34" charset="0"/>
            </a:endParaRPr>
          </a:p>
        </p:txBody>
      </p:sp>
      <p:sp>
        <p:nvSpPr>
          <p:cNvPr id="43" name="Rectangle 42"/>
          <p:cNvSpPr/>
          <p:nvPr/>
        </p:nvSpPr>
        <p:spPr>
          <a:xfrm rot="5400000">
            <a:off x="3620081" y="-3380051"/>
            <a:ext cx="1903839" cy="8869681"/>
          </a:xfrm>
          <a:prstGeom prst="rect">
            <a:avLst/>
          </a:prstGeom>
          <a:gradFill flip="none" rotWithShape="1">
            <a:gsLst>
              <a:gs pos="14000">
                <a:schemeClr val="tx1">
                  <a:alpha val="53000"/>
                </a:schemeClr>
              </a:gs>
              <a:gs pos="100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prstClr val="white"/>
              </a:solidFill>
              <a:latin typeface="Arial" panose="020B0604020202020204" pitchFamily="34" charset="0"/>
              <a:cs typeface="Arial" panose="020B0604020202020204" pitchFamily="34" charset="0"/>
            </a:endParaRPr>
          </a:p>
        </p:txBody>
      </p:sp>
      <p:sp>
        <p:nvSpPr>
          <p:cNvPr id="36" name="Rectangle 35"/>
          <p:cNvSpPr/>
          <p:nvPr/>
        </p:nvSpPr>
        <p:spPr>
          <a:xfrm>
            <a:off x="4593299" y="1417638"/>
            <a:ext cx="4452822" cy="39247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t"/>
          <a:lstStyle/>
          <a:p>
            <a:pPr algn="ctr"/>
            <a:r>
              <a:rPr lang="en-US" sz="2800" b="1" dirty="0" smtClean="0">
                <a:solidFill>
                  <a:srgbClr val="000000"/>
                </a:solidFill>
                <a:latin typeface="+mj-lt"/>
              </a:rPr>
              <a:t>TAG Retirement Plan</a:t>
            </a:r>
            <a:br>
              <a:rPr lang="en-US" sz="2800" b="1" dirty="0" smtClean="0">
                <a:solidFill>
                  <a:srgbClr val="000000"/>
                </a:solidFill>
                <a:latin typeface="+mj-lt"/>
              </a:rPr>
            </a:br>
            <a:r>
              <a:rPr lang="en-US" sz="2800" b="1" dirty="0" smtClean="0">
                <a:solidFill>
                  <a:srgbClr val="000000"/>
                </a:solidFill>
                <a:latin typeface="+mj-lt"/>
              </a:rPr>
              <a:t/>
            </a:r>
            <a:br>
              <a:rPr lang="en-US" sz="2800" b="1" dirty="0" smtClean="0">
                <a:solidFill>
                  <a:srgbClr val="000000"/>
                </a:solidFill>
                <a:latin typeface="+mj-lt"/>
              </a:rPr>
            </a:br>
            <a:endParaRPr lang="en-US" sz="2800" b="1" dirty="0" smtClean="0">
              <a:solidFill>
                <a:srgbClr val="000000"/>
              </a:solidFill>
              <a:latin typeface="+mj-lt"/>
            </a:endParaRPr>
          </a:p>
          <a:p>
            <a:endParaRPr lang="en-US" sz="4000" b="1" dirty="0">
              <a:latin typeface="+mj-lt"/>
            </a:endParaRPr>
          </a:p>
          <a:p>
            <a:endParaRPr lang="en-US" sz="4000" b="1" dirty="0" smtClean="0">
              <a:latin typeface="+mj-lt"/>
            </a:endParaRPr>
          </a:p>
          <a:p>
            <a:endParaRPr lang="en-US" sz="4000" b="1" dirty="0">
              <a:latin typeface="+mj-lt"/>
            </a:endParaRPr>
          </a:p>
          <a:p>
            <a:endParaRPr lang="en-US" sz="2800" b="1" dirty="0" smtClean="0">
              <a:latin typeface="+mj-lt"/>
            </a:endParaRPr>
          </a:p>
        </p:txBody>
      </p:sp>
      <p:sp>
        <p:nvSpPr>
          <p:cNvPr id="13" name="Rectangle 12"/>
          <p:cNvSpPr/>
          <p:nvPr/>
        </p:nvSpPr>
        <p:spPr>
          <a:xfrm>
            <a:off x="137159" y="1367127"/>
            <a:ext cx="4864697" cy="4064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t"/>
          <a:lstStyle/>
          <a:p>
            <a:pPr algn="ctr"/>
            <a:r>
              <a:rPr lang="en-US" sz="2600" b="1" dirty="0" smtClean="0">
                <a:solidFill>
                  <a:srgbClr val="F2F2F2"/>
                </a:solidFill>
                <a:latin typeface="+mj-lt"/>
              </a:rPr>
              <a:t>Typical Retirement Plan</a:t>
            </a:r>
            <a:br>
              <a:rPr lang="en-US" sz="2600" b="1" dirty="0" smtClean="0">
                <a:solidFill>
                  <a:srgbClr val="F2F2F2"/>
                </a:solidFill>
                <a:latin typeface="+mj-lt"/>
              </a:rPr>
            </a:br>
            <a:endParaRPr lang="en-US" sz="2600" b="1" dirty="0" smtClean="0">
              <a:solidFill>
                <a:srgbClr val="F2F2F2"/>
              </a:solidFill>
              <a:latin typeface="+mj-lt"/>
            </a:endParaRPr>
          </a:p>
          <a:p>
            <a:r>
              <a:rPr lang="en-US" sz="2600" b="1" dirty="0" smtClean="0">
                <a:solidFill>
                  <a:srgbClr val="F2F2F2"/>
                </a:solidFill>
                <a:effectLst>
                  <a:innerShdw blurRad="63500" dist="50800" dir="2700000">
                    <a:prstClr val="black">
                      <a:alpha val="50000"/>
                    </a:prstClr>
                  </a:innerShdw>
                </a:effectLst>
                <a:latin typeface="+mj-lt"/>
              </a:rPr>
              <a:t>Failure </a:t>
            </a:r>
            <a:r>
              <a:rPr lang="en-US" sz="2600" b="1" dirty="0">
                <a:solidFill>
                  <a:srgbClr val="F2F2F2"/>
                </a:solidFill>
                <a:effectLst>
                  <a:innerShdw blurRad="63500" dist="50800" dir="2700000">
                    <a:prstClr val="black">
                      <a:alpha val="50000"/>
                    </a:prstClr>
                  </a:innerShdw>
                </a:effectLst>
                <a:latin typeface="+mj-lt"/>
              </a:rPr>
              <a:t>of DOL </a:t>
            </a:r>
            <a:r>
              <a:rPr lang="en-US" sz="2600" b="1" dirty="0" smtClean="0">
                <a:solidFill>
                  <a:srgbClr val="F2F2F2"/>
                </a:solidFill>
                <a:effectLst>
                  <a:innerShdw blurRad="63500" dist="50800" dir="2700000">
                    <a:prstClr val="black">
                      <a:alpha val="50000"/>
                    </a:prstClr>
                  </a:innerShdw>
                </a:effectLst>
                <a:latin typeface="+mj-lt"/>
              </a:rPr>
              <a:t>audits</a:t>
            </a:r>
          </a:p>
          <a:p>
            <a:r>
              <a:rPr lang="en-US" sz="2600" b="1" dirty="0" smtClean="0">
                <a:solidFill>
                  <a:srgbClr val="F2F2F2"/>
                </a:solidFill>
                <a:effectLst>
                  <a:innerShdw blurRad="63500" dist="50800" dir="2700000">
                    <a:prstClr val="black">
                      <a:alpha val="50000"/>
                    </a:prstClr>
                  </a:innerShdw>
                </a:effectLst>
                <a:latin typeface="+mj-lt"/>
              </a:rPr>
              <a:t>67.7%</a:t>
            </a:r>
          </a:p>
          <a:p>
            <a:endParaRPr lang="en-US" sz="2600" b="1" dirty="0">
              <a:solidFill>
                <a:srgbClr val="F2F2F2"/>
              </a:solidFill>
              <a:effectLst>
                <a:innerShdw blurRad="63500" dist="50800" dir="2700000">
                  <a:prstClr val="black">
                    <a:alpha val="50000"/>
                  </a:prstClr>
                </a:innerShdw>
              </a:effectLst>
              <a:latin typeface="+mj-lt"/>
            </a:endParaRPr>
          </a:p>
          <a:p>
            <a:r>
              <a:rPr lang="en-US" sz="2600" b="1" dirty="0" smtClean="0">
                <a:solidFill>
                  <a:srgbClr val="F2F2F2"/>
                </a:solidFill>
                <a:effectLst>
                  <a:innerShdw blurRad="63500" dist="50800" dir="2700000">
                    <a:prstClr val="black">
                      <a:alpha val="50000"/>
                    </a:prstClr>
                  </a:innerShdw>
                </a:effectLst>
                <a:latin typeface="+mj-lt"/>
              </a:rPr>
              <a:t>Average </a:t>
            </a:r>
            <a:r>
              <a:rPr lang="en-US" sz="2600" b="1" dirty="0">
                <a:solidFill>
                  <a:srgbClr val="F2F2F2"/>
                </a:solidFill>
                <a:effectLst>
                  <a:innerShdw blurRad="63500" dist="50800" dir="2700000">
                    <a:prstClr val="black">
                      <a:alpha val="50000"/>
                    </a:prstClr>
                  </a:innerShdw>
                </a:effectLst>
                <a:latin typeface="+mj-lt"/>
              </a:rPr>
              <a:t>Fine</a:t>
            </a:r>
          </a:p>
          <a:p>
            <a:r>
              <a:rPr lang="en-US" sz="2600" b="1" dirty="0">
                <a:solidFill>
                  <a:srgbClr val="F2F2F2"/>
                </a:solidFill>
                <a:effectLst>
                  <a:innerShdw blurRad="63500" dist="50800" dir="2700000">
                    <a:prstClr val="black">
                      <a:alpha val="50000"/>
                    </a:prstClr>
                  </a:innerShdw>
                </a:effectLst>
                <a:latin typeface="+mj-lt"/>
              </a:rPr>
              <a:t>$280K </a:t>
            </a:r>
            <a:r>
              <a:rPr lang="en-US" sz="2600" b="1" dirty="0" smtClean="0">
                <a:solidFill>
                  <a:srgbClr val="F2F2F2"/>
                </a:solidFill>
                <a:latin typeface="+mj-lt"/>
              </a:rPr>
              <a:t/>
            </a:r>
            <a:br>
              <a:rPr lang="en-US" sz="2600" b="1" dirty="0" smtClean="0">
                <a:solidFill>
                  <a:srgbClr val="F2F2F2"/>
                </a:solidFill>
                <a:latin typeface="+mj-lt"/>
              </a:rPr>
            </a:br>
            <a:r>
              <a:rPr lang="en-US" sz="3200" b="1" dirty="0" smtClean="0">
                <a:solidFill>
                  <a:srgbClr val="F2F2F2"/>
                </a:solidFill>
                <a:latin typeface="+mj-lt"/>
              </a:rPr>
              <a:t/>
            </a:r>
            <a:br>
              <a:rPr lang="en-US" sz="3200" b="1" dirty="0" smtClean="0">
                <a:solidFill>
                  <a:srgbClr val="F2F2F2"/>
                </a:solidFill>
                <a:latin typeface="+mj-lt"/>
              </a:rPr>
            </a:br>
            <a:endParaRPr lang="en-US" sz="3200" b="1" dirty="0">
              <a:solidFill>
                <a:srgbClr val="F2F2F2"/>
              </a:solidFill>
              <a:latin typeface="+mj-lt"/>
            </a:endParaRPr>
          </a:p>
        </p:txBody>
      </p:sp>
      <p:sp>
        <p:nvSpPr>
          <p:cNvPr id="2" name="Title 1"/>
          <p:cNvSpPr>
            <a:spLocks noGrp="1"/>
          </p:cNvSpPr>
          <p:nvPr>
            <p:ph type="title"/>
          </p:nvPr>
        </p:nvSpPr>
        <p:spPr/>
        <p:txBody>
          <a:bodyPr>
            <a:normAutofit/>
          </a:bodyPr>
          <a:lstStyle/>
          <a:p>
            <a:pPr algn="l"/>
            <a:r>
              <a:rPr lang="en-US" b="1" dirty="0" smtClean="0">
                <a:solidFill>
                  <a:schemeClr val="bg1"/>
                </a:solidFill>
              </a:rPr>
              <a:t>TAG Solution - Compliance</a:t>
            </a:r>
            <a:endParaRPr lang="en-US" b="1" dirty="0">
              <a:solidFill>
                <a:schemeClr val="bg1"/>
              </a:solidFill>
            </a:endParaRPr>
          </a:p>
        </p:txBody>
      </p:sp>
      <p:grpSp>
        <p:nvGrpSpPr>
          <p:cNvPr id="25" name="Group 24"/>
          <p:cNvGrpSpPr/>
          <p:nvPr/>
        </p:nvGrpSpPr>
        <p:grpSpPr>
          <a:xfrm>
            <a:off x="137159" y="102870"/>
            <a:ext cx="8869681" cy="6652260"/>
            <a:chOff x="137159" y="102870"/>
            <a:chExt cx="8869681" cy="6652260"/>
          </a:xfrm>
        </p:grpSpPr>
        <p:sp>
          <p:nvSpPr>
            <p:cNvPr id="37" name="Rectangle 36"/>
            <p:cNvSpPr>
              <a:spLocks noChangeAspect="1"/>
            </p:cNvSpPr>
            <p:nvPr/>
          </p:nvSpPr>
          <p:spPr>
            <a:xfrm>
              <a:off x="137160" y="102870"/>
              <a:ext cx="8869680" cy="6652260"/>
            </a:xfrm>
            <a:prstGeom prst="rect">
              <a:avLst/>
            </a:prstGeom>
            <a:noFill/>
            <a:ln w="38100"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9900"/>
                  </a:solidFill>
                </a:ln>
                <a:solidFill>
                  <a:prstClr val="white"/>
                </a:solidFill>
                <a:latin typeface="Calibri"/>
              </a:endParaRPr>
            </a:p>
          </p:txBody>
        </p:sp>
        <p:sp>
          <p:nvSpPr>
            <p:cNvPr id="38" name="Rectangle 37"/>
            <p:cNvSpPr/>
            <p:nvPr/>
          </p:nvSpPr>
          <p:spPr>
            <a:xfrm>
              <a:off x="137159" y="5342417"/>
              <a:ext cx="8869680" cy="762000"/>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0" name="Picture 39" descr="TAG_Logo_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82234" y="5535670"/>
              <a:ext cx="1577856" cy="445117"/>
            </a:xfrm>
            <a:prstGeom prst="rect">
              <a:avLst/>
            </a:prstGeom>
          </p:spPr>
        </p:pic>
      </p:grpSp>
      <p:pic>
        <p:nvPicPr>
          <p:cNvPr id="4" name="Picture 3" descr="MF_Donuts_67p.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53244" y="2666999"/>
            <a:ext cx="2400775" cy="2400775"/>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6031515" y="1943146"/>
            <a:ext cx="1771226" cy="3847207"/>
          </a:xfrm>
          <a:prstGeom prst="rect">
            <a:avLst/>
          </a:prstGeom>
          <a:noFill/>
        </p:spPr>
        <p:txBody>
          <a:bodyPr wrap="none" lIns="91440" tIns="45720" rIns="91440" bIns="45720">
            <a:spAutoFit/>
          </a:bodyPr>
          <a:lstStyle/>
          <a:p>
            <a:pPr algn="ctr"/>
            <a:r>
              <a:rPr lang="en-US" sz="6600" dirty="0" smtClean="0"/>
              <a:t>Zero</a:t>
            </a:r>
            <a:endParaRPr lang="en-US" sz="6600" dirty="0"/>
          </a:p>
          <a:p>
            <a:pPr algn="ctr"/>
            <a:r>
              <a:rPr lang="en-US" sz="2800" dirty="0" smtClean="0"/>
              <a:t>Failures</a:t>
            </a:r>
          </a:p>
          <a:p>
            <a:pPr algn="ctr"/>
            <a:r>
              <a:rPr lang="en-US" sz="6600" dirty="0" smtClean="0"/>
              <a:t>Zero</a:t>
            </a:r>
          </a:p>
          <a:p>
            <a:pPr algn="ctr"/>
            <a:r>
              <a:rPr lang="en-US" sz="2800" dirty="0" smtClean="0"/>
              <a:t>Fines</a:t>
            </a:r>
            <a:br>
              <a:rPr lang="en-US" sz="2800" dirty="0" smtClean="0"/>
            </a:br>
            <a:r>
              <a:rPr lang="en-US" sz="2800" dirty="0" smtClean="0"/>
              <a:t/>
            </a:r>
            <a:br>
              <a:rPr lang="en-US" sz="2800" dirty="0" smtClean="0"/>
            </a:br>
            <a:endParaRPr lang="en-US" sz="2800" dirty="0"/>
          </a:p>
        </p:txBody>
      </p:sp>
    </p:spTree>
    <p:extLst>
      <p:ext uri="{BB962C8B-B14F-4D97-AF65-F5344CB8AC3E}">
        <p14:creationId xmlns:p14="http://schemas.microsoft.com/office/powerpoint/2010/main" val="31158591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rot="5400000">
            <a:off x="3620081" y="-3380051"/>
            <a:ext cx="1903839" cy="8869681"/>
          </a:xfrm>
          <a:prstGeom prst="rect">
            <a:avLst/>
          </a:prstGeom>
          <a:gradFill flip="none" rotWithShape="1">
            <a:gsLst>
              <a:gs pos="14000">
                <a:schemeClr val="tx1">
                  <a:alpha val="53000"/>
                </a:schemeClr>
              </a:gs>
              <a:gs pos="100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prstClr val="white"/>
              </a:solidFill>
              <a:latin typeface="Arial" panose="020B0604020202020204" pitchFamily="34" charset="0"/>
              <a:cs typeface="Arial" panose="020B0604020202020204" pitchFamily="34" charset="0"/>
            </a:endParaRPr>
          </a:p>
        </p:txBody>
      </p:sp>
      <p:sp>
        <p:nvSpPr>
          <p:cNvPr id="14" name="Rectangle 13"/>
          <p:cNvSpPr/>
          <p:nvPr/>
        </p:nvSpPr>
        <p:spPr>
          <a:xfrm rot="5400000">
            <a:off x="3620077" y="-3380050"/>
            <a:ext cx="1903839" cy="8869681"/>
          </a:xfrm>
          <a:prstGeom prst="rect">
            <a:avLst/>
          </a:prstGeom>
          <a:gradFill flip="none" rotWithShape="1">
            <a:gsLst>
              <a:gs pos="14000">
                <a:schemeClr val="tx1">
                  <a:alpha val="27000"/>
                </a:schemeClr>
              </a:gs>
              <a:gs pos="100000">
                <a:srgbClr val="FFFFFF">
                  <a:alpha val="27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prstClr val="white"/>
              </a:solidFill>
              <a:latin typeface="Arial" panose="020B0604020202020204" pitchFamily="34" charset="0"/>
              <a:cs typeface="Arial" panose="020B0604020202020204" pitchFamily="34" charset="0"/>
            </a:endParaRPr>
          </a:p>
        </p:txBody>
      </p:sp>
      <p:sp>
        <p:nvSpPr>
          <p:cNvPr id="49" name="Rectangle 48"/>
          <p:cNvSpPr/>
          <p:nvPr/>
        </p:nvSpPr>
        <p:spPr>
          <a:xfrm rot="16200000">
            <a:off x="3620078" y="-44342"/>
            <a:ext cx="1903839" cy="8869681"/>
          </a:xfrm>
          <a:prstGeom prst="rect">
            <a:avLst/>
          </a:prstGeom>
          <a:gradFill flip="none" rotWithShape="1">
            <a:gsLst>
              <a:gs pos="14000">
                <a:schemeClr val="tx1">
                  <a:alpha val="23000"/>
                </a:schemeClr>
              </a:gs>
              <a:gs pos="100000">
                <a:srgbClr val="FFFFFF">
                  <a:alpha val="23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prstClr val="white"/>
              </a:solidFill>
              <a:latin typeface="Arial" panose="020B0604020202020204" pitchFamily="34" charset="0"/>
              <a:cs typeface="Arial" panose="020B0604020202020204" pitchFamily="34" charset="0"/>
            </a:endParaRPr>
          </a:p>
        </p:txBody>
      </p:sp>
      <p:sp>
        <p:nvSpPr>
          <p:cNvPr id="48" name="Rectangle 47"/>
          <p:cNvSpPr/>
          <p:nvPr/>
        </p:nvSpPr>
        <p:spPr>
          <a:xfrm rot="5400000">
            <a:off x="3620078" y="-3380050"/>
            <a:ext cx="1903839" cy="8869681"/>
          </a:xfrm>
          <a:prstGeom prst="rect">
            <a:avLst/>
          </a:prstGeom>
          <a:gradFill flip="none" rotWithShape="1">
            <a:gsLst>
              <a:gs pos="14000">
                <a:schemeClr val="tx1">
                  <a:alpha val="27000"/>
                </a:schemeClr>
              </a:gs>
              <a:gs pos="100000">
                <a:srgbClr val="FFFFFF">
                  <a:alpha val="27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prstClr val="white"/>
              </a:solidFill>
              <a:latin typeface="Arial" panose="020B0604020202020204" pitchFamily="34" charset="0"/>
              <a:cs typeface="Arial" panose="020B0604020202020204" pitchFamily="34" charset="0"/>
            </a:endParaRPr>
          </a:p>
        </p:txBody>
      </p:sp>
      <p:sp>
        <p:nvSpPr>
          <p:cNvPr id="26" name="Rectangle 25"/>
          <p:cNvSpPr/>
          <p:nvPr/>
        </p:nvSpPr>
        <p:spPr>
          <a:xfrm>
            <a:off x="137156" y="1215088"/>
            <a:ext cx="4465048" cy="444697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t"/>
          <a:lstStyle/>
          <a:p>
            <a:pPr algn="ctr">
              <a:spcAft>
                <a:spcPts val="600"/>
              </a:spcAft>
            </a:pPr>
            <a:r>
              <a:rPr lang="en-US" sz="3200" b="1" dirty="0" smtClean="0">
                <a:latin typeface="+mj-lt"/>
              </a:rPr>
              <a:t>Typical Retirement Plan</a:t>
            </a:r>
          </a:p>
          <a:p>
            <a:pPr marL="285750" indent="-285750">
              <a:buFont typeface="Arial"/>
              <a:buChar char="•"/>
            </a:pPr>
            <a:endParaRPr lang="en-US" sz="2400" b="1" dirty="0" smtClean="0">
              <a:ln w="12700">
                <a:noFill/>
                <a:prstDash val="solid"/>
              </a:ln>
              <a:solidFill>
                <a:schemeClr val="bg1">
                  <a:lumMod val="95000"/>
                </a:schemeClr>
              </a:solidFill>
              <a:effectLst>
                <a:outerShdw blurRad="41275" dist="20320" dir="1800000" algn="tl" rotWithShape="0">
                  <a:srgbClr val="000000">
                    <a:alpha val="40000"/>
                  </a:srgbClr>
                </a:outerShdw>
              </a:effectLst>
            </a:endParaRPr>
          </a:p>
          <a:p>
            <a:pPr marL="285750" indent="-285750">
              <a:buFont typeface="Arial"/>
              <a:buChar char="•"/>
            </a:pPr>
            <a:endParaRPr lang="en-US" sz="2400" b="1" dirty="0">
              <a:ln w="12700">
                <a:noFill/>
                <a:prstDash val="solid"/>
              </a:ln>
              <a:solidFill>
                <a:schemeClr val="bg1">
                  <a:lumMod val="95000"/>
                </a:schemeClr>
              </a:solidFill>
              <a:effectLst>
                <a:outerShdw blurRad="41275" dist="20320" dir="1800000" algn="tl" rotWithShape="0">
                  <a:srgbClr val="000000">
                    <a:alpha val="40000"/>
                  </a:srgbClr>
                </a:outerShdw>
              </a:effectLst>
            </a:endParaRPr>
          </a:p>
          <a:p>
            <a:pPr marL="285750" indent="-285750">
              <a:buFont typeface="Arial"/>
              <a:buChar char="•"/>
            </a:pPr>
            <a:endParaRPr lang="en-US" sz="2400" b="1" dirty="0" smtClean="0">
              <a:ln w="12700">
                <a:noFill/>
                <a:prstDash val="solid"/>
              </a:ln>
              <a:solidFill>
                <a:schemeClr val="bg1">
                  <a:lumMod val="95000"/>
                </a:schemeClr>
              </a:solidFill>
              <a:effectLst>
                <a:outerShdw blurRad="41275" dist="20320" dir="1800000" algn="tl" rotWithShape="0">
                  <a:srgbClr val="000000">
                    <a:alpha val="40000"/>
                  </a:srgbClr>
                </a:outerShdw>
              </a:effectLst>
            </a:endParaRPr>
          </a:p>
          <a:p>
            <a:pPr marL="285750" indent="-285750">
              <a:buFont typeface="Arial"/>
              <a:buChar char="•"/>
            </a:pPr>
            <a:endParaRPr lang="en-US" sz="2400" b="1" dirty="0">
              <a:ln w="12700">
                <a:noFill/>
                <a:prstDash val="solid"/>
              </a:ln>
              <a:solidFill>
                <a:schemeClr val="bg1">
                  <a:lumMod val="95000"/>
                </a:schemeClr>
              </a:solidFill>
              <a:effectLst>
                <a:outerShdw blurRad="41275" dist="20320" dir="1800000" algn="tl" rotWithShape="0">
                  <a:srgbClr val="000000">
                    <a:alpha val="40000"/>
                  </a:srgbClr>
                </a:outerShdw>
              </a:effectLst>
            </a:endParaRPr>
          </a:p>
          <a:p>
            <a:pPr marL="285750" indent="-285750">
              <a:buFont typeface="Arial"/>
              <a:buChar char="•"/>
            </a:pPr>
            <a:endParaRPr lang="en-US" sz="2400" b="1" dirty="0" smtClean="0">
              <a:ln w="12700">
                <a:noFill/>
                <a:prstDash val="solid"/>
              </a:ln>
              <a:solidFill>
                <a:schemeClr val="bg1">
                  <a:lumMod val="95000"/>
                </a:schemeClr>
              </a:solidFill>
              <a:effectLst>
                <a:outerShdw blurRad="41275" dist="20320" dir="1800000" algn="tl" rotWithShape="0">
                  <a:srgbClr val="000000">
                    <a:alpha val="40000"/>
                  </a:srgbClr>
                </a:outerShdw>
              </a:effectLst>
            </a:endParaRPr>
          </a:p>
          <a:p>
            <a:pPr marL="285750" indent="-285750">
              <a:buFont typeface="Arial"/>
              <a:buChar char="•"/>
            </a:pPr>
            <a:endParaRPr lang="en-US" sz="2400" b="1" dirty="0">
              <a:ln w="12700">
                <a:noFill/>
                <a:prstDash val="solid"/>
              </a:ln>
              <a:solidFill>
                <a:schemeClr val="bg1">
                  <a:lumMod val="95000"/>
                </a:schemeClr>
              </a:solidFill>
              <a:effectLst>
                <a:outerShdw blurRad="41275" dist="20320" dir="1800000" algn="tl" rotWithShape="0">
                  <a:srgbClr val="000000">
                    <a:alpha val="40000"/>
                  </a:srgbClr>
                </a:outerShdw>
              </a:effectLst>
            </a:endParaRPr>
          </a:p>
          <a:p>
            <a:pPr marL="285750" indent="-285750">
              <a:buFont typeface="Arial"/>
              <a:buChar char="•"/>
            </a:pPr>
            <a:endParaRPr lang="en-US" sz="2400" b="1" dirty="0" smtClean="0">
              <a:ln w="12700">
                <a:noFill/>
                <a:prstDash val="solid"/>
              </a:ln>
              <a:solidFill>
                <a:schemeClr val="bg1">
                  <a:lumMod val="95000"/>
                </a:schemeClr>
              </a:solidFill>
              <a:effectLst>
                <a:outerShdw blurRad="41275" dist="20320" dir="1800000" algn="tl" rotWithShape="0">
                  <a:srgbClr val="000000">
                    <a:alpha val="40000"/>
                  </a:srgbClr>
                </a:outerShdw>
              </a:effectLst>
            </a:endParaRPr>
          </a:p>
          <a:p>
            <a:pPr marL="285750" indent="-285750">
              <a:buFont typeface="Arial"/>
              <a:buChar char="•"/>
            </a:pPr>
            <a:endParaRPr lang="en-US" sz="2400" b="1" dirty="0">
              <a:ln w="12700">
                <a:noFill/>
                <a:prstDash val="solid"/>
              </a:ln>
              <a:solidFill>
                <a:schemeClr val="bg1">
                  <a:lumMod val="95000"/>
                </a:schemeClr>
              </a:solidFill>
              <a:effectLst>
                <a:outerShdw blurRad="41275" dist="20320" dir="1800000" algn="tl" rotWithShape="0">
                  <a:srgbClr val="000000">
                    <a:alpha val="40000"/>
                  </a:srgbClr>
                </a:outerShdw>
              </a:effectLst>
            </a:endParaRPr>
          </a:p>
          <a:p>
            <a:r>
              <a:rPr lang="en-US" sz="2400" b="1" i="1" dirty="0" smtClean="0">
                <a:solidFill>
                  <a:schemeClr val="bg1"/>
                </a:solidFill>
                <a:effectLst>
                  <a:innerShdw blurRad="63500" dist="50800" dir="13500000">
                    <a:prstClr val="black">
                      <a:alpha val="50000"/>
                    </a:prstClr>
                  </a:innerShdw>
                </a:effectLst>
              </a:rPr>
              <a:t>“</a:t>
            </a:r>
            <a:r>
              <a:rPr lang="en-US" sz="2400" b="1" i="1" dirty="0">
                <a:solidFill>
                  <a:schemeClr val="bg1"/>
                </a:solidFill>
                <a:effectLst>
                  <a:innerShdw blurRad="63500" dist="50800" dir="13500000">
                    <a:prstClr val="black">
                      <a:alpha val="50000"/>
                    </a:prstClr>
                  </a:innerShdw>
                </a:effectLst>
              </a:rPr>
              <a:t>Tsunami of Lawsuits”</a:t>
            </a:r>
            <a:r>
              <a:rPr lang="en-US" i="1" dirty="0">
                <a:solidFill>
                  <a:schemeClr val="bg1"/>
                </a:solidFill>
                <a:effectLst>
                  <a:innerShdw blurRad="63500" dist="50800" dir="13500000">
                    <a:prstClr val="black">
                      <a:alpha val="50000"/>
                    </a:prstClr>
                  </a:innerShdw>
                </a:effectLst>
              </a:rPr>
              <a:t/>
            </a:r>
            <a:br>
              <a:rPr lang="en-US" i="1" dirty="0">
                <a:solidFill>
                  <a:schemeClr val="bg1"/>
                </a:solidFill>
                <a:effectLst>
                  <a:innerShdw blurRad="63500" dist="50800" dir="13500000">
                    <a:prstClr val="black">
                      <a:alpha val="50000"/>
                    </a:prstClr>
                  </a:innerShdw>
                </a:effectLst>
              </a:rPr>
            </a:br>
            <a:r>
              <a:rPr lang="en-US" sz="1200" b="1" dirty="0">
                <a:solidFill>
                  <a:schemeClr val="bg1"/>
                </a:solidFill>
                <a:effectLst>
                  <a:innerShdw blurRad="63500" dist="50800" dir="13500000">
                    <a:prstClr val="black">
                      <a:alpha val="50000"/>
                    </a:prstClr>
                  </a:innerShdw>
                </a:effectLst>
              </a:rPr>
              <a:t>Forbes </a:t>
            </a:r>
            <a:r>
              <a:rPr lang="en-US" sz="1200" b="1" dirty="0" smtClean="0">
                <a:solidFill>
                  <a:schemeClr val="bg1"/>
                </a:solidFill>
                <a:effectLst>
                  <a:innerShdw blurRad="63500" dist="50800" dir="13500000">
                    <a:prstClr val="black">
                      <a:alpha val="50000"/>
                    </a:prstClr>
                  </a:innerShdw>
                </a:effectLst>
              </a:rPr>
              <a:t>Magazine</a:t>
            </a:r>
            <a:endParaRPr lang="en-US" dirty="0">
              <a:effectLst>
                <a:innerShdw blurRad="63500" dist="50800" dir="13500000">
                  <a:prstClr val="black">
                    <a:alpha val="50000"/>
                  </a:prstClr>
                </a:innerShdw>
              </a:effectLst>
            </a:endParaRPr>
          </a:p>
        </p:txBody>
      </p:sp>
      <p:sp>
        <p:nvSpPr>
          <p:cNvPr id="2" name="Rectangle 1"/>
          <p:cNvSpPr/>
          <p:nvPr/>
        </p:nvSpPr>
        <p:spPr>
          <a:xfrm>
            <a:off x="166442" y="1712511"/>
            <a:ext cx="4451681" cy="2462212"/>
          </a:xfrm>
          <a:prstGeom prst="rect">
            <a:avLst/>
          </a:prstGeom>
        </p:spPr>
        <p:txBody>
          <a:bodyPr wrap="square">
            <a:spAutoFit/>
          </a:bodyPr>
          <a:lstStyle/>
          <a:p>
            <a:pPr marL="285750" indent="-285750">
              <a:buFont typeface="Arial"/>
              <a:buChar char="•"/>
            </a:pPr>
            <a:r>
              <a:rPr lang="en-US" sz="2200" b="1" dirty="0" smtClean="0">
                <a:ln w="12700">
                  <a:noFill/>
                  <a:prstDash val="solid"/>
                </a:ln>
                <a:solidFill>
                  <a:schemeClr val="bg1"/>
                </a:solidFill>
                <a:effectLst>
                  <a:outerShdw blurRad="41275" dist="20320" dir="1800000" algn="tl" rotWithShape="0">
                    <a:srgbClr val="000000">
                      <a:alpha val="40000"/>
                    </a:srgbClr>
                  </a:outerShdw>
                </a:effectLst>
              </a:rPr>
              <a:t>No 3(16) Administrative Fiduciary</a:t>
            </a:r>
          </a:p>
          <a:p>
            <a:pPr marL="285750" indent="-285750">
              <a:buFont typeface="Arial"/>
              <a:buChar char="•"/>
            </a:pPr>
            <a:r>
              <a:rPr lang="en-US" sz="2200" b="1" dirty="0" smtClean="0">
                <a:ln w="12700">
                  <a:noFill/>
                  <a:prstDash val="solid"/>
                </a:ln>
                <a:solidFill>
                  <a:schemeClr val="bg1"/>
                </a:solidFill>
                <a:effectLst>
                  <a:outerShdw blurRad="41275" dist="20320" dir="1800000" algn="tl" rotWithShape="0">
                    <a:srgbClr val="000000">
                      <a:alpha val="40000"/>
                    </a:srgbClr>
                  </a:outerShdw>
                </a:effectLst>
              </a:rPr>
              <a:t>No 3(38) Investment Fiduciary</a:t>
            </a:r>
          </a:p>
          <a:p>
            <a:pPr marL="285750" indent="-285750">
              <a:buFont typeface="Arial"/>
              <a:buChar char="•"/>
            </a:pPr>
            <a:r>
              <a:rPr lang="en-US" sz="2200" b="1" dirty="0" smtClean="0">
                <a:ln w="12700">
                  <a:noFill/>
                  <a:prstDash val="solid"/>
                </a:ln>
                <a:solidFill>
                  <a:schemeClr val="bg1"/>
                </a:solidFill>
                <a:effectLst>
                  <a:outerShdw blurRad="41275" dist="20320" dir="1800000" algn="tl" rotWithShape="0">
                    <a:srgbClr val="000000">
                      <a:alpha val="40000"/>
                    </a:srgbClr>
                  </a:outerShdw>
                </a:effectLst>
              </a:rPr>
              <a:t>Lawsuits</a:t>
            </a:r>
            <a:endParaRPr lang="en-US" sz="2200" b="1" dirty="0">
              <a:ln w="12700">
                <a:noFill/>
                <a:prstDash val="solid"/>
              </a:ln>
              <a:solidFill>
                <a:schemeClr val="bg1"/>
              </a:solidFill>
              <a:effectLst>
                <a:outerShdw blurRad="41275" dist="20320" dir="1800000" algn="tl" rotWithShape="0">
                  <a:srgbClr val="000000">
                    <a:alpha val="40000"/>
                  </a:srgbClr>
                </a:outerShdw>
              </a:effectLst>
            </a:endParaRPr>
          </a:p>
          <a:p>
            <a:pPr marL="742950" lvl="1" indent="-285750">
              <a:buFont typeface="Arial"/>
              <a:buChar char="•"/>
            </a:pPr>
            <a:r>
              <a:rPr lang="en-US" sz="2200" b="1" dirty="0">
                <a:ln w="12700">
                  <a:noFill/>
                  <a:prstDash val="solid"/>
                </a:ln>
                <a:solidFill>
                  <a:schemeClr val="bg1"/>
                </a:solidFill>
                <a:effectLst>
                  <a:outerShdw blurRad="41275" dist="20320" dir="1800000" algn="tl" rotWithShape="0">
                    <a:srgbClr val="000000">
                      <a:alpha val="40000"/>
                    </a:srgbClr>
                  </a:outerShdw>
                </a:effectLst>
              </a:rPr>
              <a:t>Large </a:t>
            </a:r>
            <a:r>
              <a:rPr lang="en-US" sz="2200" b="1" dirty="0" smtClean="0">
                <a:ln w="12700">
                  <a:noFill/>
                  <a:prstDash val="solid"/>
                </a:ln>
                <a:solidFill>
                  <a:schemeClr val="bg1"/>
                </a:solidFill>
                <a:effectLst>
                  <a:outerShdw blurRad="41275" dist="20320" dir="1800000" algn="tl" rotWithShape="0">
                    <a:srgbClr val="000000">
                      <a:alpha val="40000"/>
                    </a:srgbClr>
                  </a:outerShdw>
                </a:effectLst>
              </a:rPr>
              <a:t>Employer</a:t>
            </a:r>
            <a:endParaRPr lang="en-US" sz="2200" b="1" dirty="0">
              <a:ln w="12700">
                <a:noFill/>
                <a:prstDash val="solid"/>
              </a:ln>
              <a:solidFill>
                <a:schemeClr val="bg1"/>
              </a:solidFill>
              <a:effectLst>
                <a:outerShdw blurRad="41275" dist="20320" dir="1800000" algn="tl" rotWithShape="0">
                  <a:srgbClr val="000000">
                    <a:alpha val="40000"/>
                  </a:srgbClr>
                </a:outerShdw>
              </a:effectLst>
            </a:endParaRPr>
          </a:p>
          <a:p>
            <a:pPr marL="742950" lvl="1" indent="-285750">
              <a:buFont typeface="Arial"/>
              <a:buChar char="•"/>
            </a:pPr>
            <a:r>
              <a:rPr lang="en-US" sz="2200" b="1" dirty="0">
                <a:ln w="12700">
                  <a:noFill/>
                  <a:prstDash val="solid"/>
                </a:ln>
                <a:solidFill>
                  <a:schemeClr val="bg1"/>
                </a:solidFill>
                <a:effectLst>
                  <a:outerShdw blurRad="41275" dist="20320" dir="1800000" algn="tl" rotWithShape="0">
                    <a:srgbClr val="000000">
                      <a:alpha val="40000"/>
                    </a:srgbClr>
                  </a:outerShdw>
                </a:effectLst>
              </a:rPr>
              <a:t>Smaller </a:t>
            </a:r>
            <a:r>
              <a:rPr lang="en-US" sz="2200" b="1" dirty="0" smtClean="0">
                <a:ln w="12700">
                  <a:noFill/>
                  <a:prstDash val="solid"/>
                </a:ln>
                <a:solidFill>
                  <a:schemeClr val="bg1"/>
                </a:solidFill>
                <a:effectLst>
                  <a:outerShdw blurRad="41275" dist="20320" dir="1800000" algn="tl" rotWithShape="0">
                    <a:srgbClr val="000000">
                      <a:alpha val="40000"/>
                    </a:srgbClr>
                  </a:outerShdw>
                </a:effectLst>
              </a:rPr>
              <a:t>Employer</a:t>
            </a:r>
            <a:endParaRPr lang="en-US" sz="2200" b="1" dirty="0">
              <a:ln w="12700">
                <a:noFill/>
                <a:prstDash val="solid"/>
              </a:ln>
              <a:solidFill>
                <a:schemeClr val="bg1">
                  <a:lumMod val="95000"/>
                </a:schemeClr>
              </a:solidFill>
              <a:effectLst>
                <a:outerShdw blurRad="41275" dist="20320" dir="1800000" algn="tl" rotWithShape="0">
                  <a:srgbClr val="000000">
                    <a:alpha val="40000"/>
                  </a:srgbClr>
                </a:outerShdw>
              </a:effectLst>
            </a:endParaRPr>
          </a:p>
          <a:p>
            <a:pPr marL="285750" indent="-285750">
              <a:buFont typeface="Arial"/>
              <a:buChar char="•"/>
            </a:pPr>
            <a:r>
              <a:rPr lang="en-US" sz="2200" b="1" dirty="0" smtClean="0">
                <a:ln w="12700">
                  <a:noFill/>
                  <a:prstDash val="solid"/>
                </a:ln>
                <a:solidFill>
                  <a:schemeClr val="bg1"/>
                </a:solidFill>
                <a:effectLst>
                  <a:outerShdw blurRad="41275" dist="20320" dir="1800000" algn="tl" rotWithShape="0">
                    <a:srgbClr val="000000">
                      <a:alpha val="40000"/>
                    </a:srgbClr>
                  </a:outerShdw>
                </a:effectLst>
              </a:rPr>
              <a:t>98</a:t>
            </a:r>
            <a:r>
              <a:rPr lang="en-US" sz="2200" b="1" dirty="0">
                <a:ln w="12700">
                  <a:noFill/>
                  <a:prstDash val="solid"/>
                </a:ln>
                <a:solidFill>
                  <a:schemeClr val="bg1"/>
                </a:solidFill>
                <a:effectLst>
                  <a:outerShdw blurRad="41275" dist="20320" dir="1800000" algn="tl" rotWithShape="0">
                    <a:srgbClr val="000000">
                      <a:alpha val="40000"/>
                    </a:srgbClr>
                  </a:outerShdw>
                </a:effectLst>
              </a:rPr>
              <a:t>% of Lawsuits are Settled</a:t>
            </a:r>
            <a:r>
              <a:rPr lang="en-US" sz="2200" b="1" baseline="30000" dirty="0">
                <a:ln w="12700">
                  <a:noFill/>
                  <a:prstDash val="solid"/>
                </a:ln>
                <a:solidFill>
                  <a:schemeClr val="bg1"/>
                </a:solidFill>
                <a:effectLst>
                  <a:outerShdw blurRad="41275" dist="20320" dir="1800000" algn="tl" rotWithShape="0">
                    <a:srgbClr val="000000">
                      <a:alpha val="40000"/>
                    </a:srgbClr>
                  </a:outerShdw>
                </a:effectLst>
              </a:rPr>
              <a:t>*</a:t>
            </a:r>
            <a:endParaRPr lang="en-US" sz="2200" b="1" baseline="30000" dirty="0">
              <a:ln w="12700">
                <a:noFill/>
                <a:prstDash val="solid"/>
              </a:ln>
              <a:solidFill>
                <a:schemeClr val="bg1">
                  <a:lumMod val="95000"/>
                </a:schemeClr>
              </a:solidFill>
              <a:effectLst>
                <a:outerShdw blurRad="41275" dist="20320" dir="1800000" algn="tl" rotWithShape="0">
                  <a:srgbClr val="000000">
                    <a:alpha val="40000"/>
                  </a:srgbClr>
                </a:outerShdw>
              </a:effectLst>
            </a:endParaRPr>
          </a:p>
          <a:p>
            <a:endParaRPr lang="en-US" sz="2200" b="1" dirty="0">
              <a:ln w="12700">
                <a:noFill/>
                <a:prstDash val="solid"/>
              </a:ln>
              <a:solidFill>
                <a:schemeClr val="bg1">
                  <a:lumMod val="95000"/>
                </a:schemeClr>
              </a:solidFill>
              <a:effectLst>
                <a:outerShdw blurRad="41275" dist="20320" dir="1800000" algn="tl" rotWithShape="0">
                  <a:srgbClr val="000000">
                    <a:alpha val="40000"/>
                  </a:srgbClr>
                </a:outerShdw>
              </a:effectLst>
            </a:endParaRPr>
          </a:p>
        </p:txBody>
      </p:sp>
      <p:sp>
        <p:nvSpPr>
          <p:cNvPr id="24" name="Rectangle 23"/>
          <p:cNvSpPr/>
          <p:nvPr/>
        </p:nvSpPr>
        <p:spPr>
          <a:xfrm>
            <a:off x="4602204" y="1215088"/>
            <a:ext cx="4388714" cy="41754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r>
              <a:rPr lang="en-US" sz="3200" b="1" dirty="0" smtClean="0">
                <a:solidFill>
                  <a:schemeClr val="tx1">
                    <a:lumMod val="85000"/>
                    <a:lumOff val="15000"/>
                  </a:schemeClr>
                </a:solidFill>
                <a:latin typeface="+mj-lt"/>
              </a:rPr>
              <a:t>TAG Retirement Plan</a:t>
            </a:r>
          </a:p>
          <a:p>
            <a:pPr algn="ctr"/>
            <a:r>
              <a:rPr lang="en-US" sz="8800" b="1" dirty="0" smtClean="0">
                <a:ln w="31750">
                  <a:solidFill>
                    <a:schemeClr val="tx1"/>
                  </a:solidFill>
                  <a:prstDash val="solid"/>
                </a:ln>
                <a:solidFill>
                  <a:schemeClr val="bg1"/>
                </a:solidFill>
                <a:effectLst>
                  <a:outerShdw blurRad="50800" dist="38100" algn="l" rotWithShape="0">
                    <a:prstClr val="black">
                      <a:alpha val="40000"/>
                    </a:prstClr>
                  </a:outerShdw>
                </a:effectLst>
              </a:rPr>
              <a:t>Zero</a:t>
            </a:r>
            <a:endParaRPr lang="en-US" sz="8800" b="1" dirty="0">
              <a:ln w="31750">
                <a:solidFill>
                  <a:schemeClr val="tx1"/>
                </a:solidFill>
                <a:prstDash val="solid"/>
              </a:ln>
              <a:solidFill>
                <a:schemeClr val="bg1"/>
              </a:solidFill>
              <a:effectLst>
                <a:outerShdw blurRad="50800" dist="38100" algn="l" rotWithShape="0">
                  <a:prstClr val="black">
                    <a:alpha val="40000"/>
                  </a:prstClr>
                </a:outerShdw>
              </a:effectLst>
            </a:endParaRPr>
          </a:p>
          <a:p>
            <a:pPr algn="ctr"/>
            <a:r>
              <a:rPr lang="en-US" sz="4000" b="1" dirty="0">
                <a:ln w="12700">
                  <a:solidFill>
                    <a:schemeClr val="tx1">
                      <a:lumMod val="95000"/>
                      <a:lumOff val="5000"/>
                    </a:schemeClr>
                  </a:solidFill>
                  <a:prstDash val="solid"/>
                </a:ln>
                <a:solidFill>
                  <a:schemeClr val="bg1"/>
                </a:solidFill>
                <a:effectLst>
                  <a:outerShdw blurRad="50800" dist="38100" algn="l" rotWithShape="0">
                    <a:prstClr val="black">
                      <a:alpha val="84000"/>
                    </a:prstClr>
                  </a:outerShdw>
                </a:effectLst>
              </a:rPr>
              <a:t>Lawsuits</a:t>
            </a:r>
          </a:p>
          <a:p>
            <a:endParaRPr lang="en-US" sz="4000" b="1" dirty="0" smtClean="0">
              <a:latin typeface="+mj-lt"/>
            </a:endParaRPr>
          </a:p>
          <a:p>
            <a:endParaRPr lang="en-US" sz="4000" b="1" dirty="0">
              <a:latin typeface="+mj-lt"/>
            </a:endParaRPr>
          </a:p>
          <a:p>
            <a:endParaRPr lang="en-US" sz="2800" b="1" dirty="0" smtClean="0">
              <a:latin typeface="+mj-lt"/>
            </a:endParaRPr>
          </a:p>
        </p:txBody>
      </p:sp>
      <p:sp>
        <p:nvSpPr>
          <p:cNvPr id="5" name="TextBox 4"/>
          <p:cNvSpPr txBox="1"/>
          <p:nvPr/>
        </p:nvSpPr>
        <p:spPr>
          <a:xfrm>
            <a:off x="320847" y="274638"/>
            <a:ext cx="8442741" cy="769441"/>
          </a:xfrm>
          <a:prstGeom prst="rect">
            <a:avLst/>
          </a:prstGeom>
          <a:noFill/>
        </p:spPr>
        <p:txBody>
          <a:bodyPr wrap="square" rtlCol="0">
            <a:spAutoFit/>
          </a:bodyPr>
          <a:lstStyle/>
          <a:p>
            <a:r>
              <a:rPr lang="en-US" sz="4400" b="1" dirty="0" smtClean="0">
                <a:solidFill>
                  <a:schemeClr val="bg1"/>
                </a:solidFill>
                <a:latin typeface="+mj-lt"/>
              </a:rPr>
              <a:t>TAG Solution – Fiduciary Liability</a:t>
            </a:r>
            <a:endParaRPr lang="en-US" sz="4400" b="1" dirty="0">
              <a:solidFill>
                <a:schemeClr val="bg1"/>
              </a:solidFill>
              <a:latin typeface="+mj-lt"/>
            </a:endParaRPr>
          </a:p>
        </p:txBody>
      </p:sp>
      <p:grpSp>
        <p:nvGrpSpPr>
          <p:cNvPr id="23" name="Group 22"/>
          <p:cNvGrpSpPr/>
          <p:nvPr/>
        </p:nvGrpSpPr>
        <p:grpSpPr>
          <a:xfrm>
            <a:off x="137159" y="102870"/>
            <a:ext cx="8869681" cy="6652260"/>
            <a:chOff x="137159" y="102870"/>
            <a:chExt cx="8869681" cy="6652260"/>
          </a:xfrm>
        </p:grpSpPr>
        <p:sp>
          <p:nvSpPr>
            <p:cNvPr id="25" name="Rectangle 24"/>
            <p:cNvSpPr>
              <a:spLocks noChangeAspect="1"/>
            </p:cNvSpPr>
            <p:nvPr/>
          </p:nvSpPr>
          <p:spPr>
            <a:xfrm>
              <a:off x="137160" y="102870"/>
              <a:ext cx="8869680" cy="6652260"/>
            </a:xfrm>
            <a:prstGeom prst="rect">
              <a:avLst/>
            </a:prstGeom>
            <a:noFill/>
            <a:ln w="38100"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9900"/>
                  </a:solidFill>
                </a:ln>
                <a:solidFill>
                  <a:prstClr val="white"/>
                </a:solidFill>
                <a:latin typeface="Calibri"/>
              </a:endParaRPr>
            </a:p>
          </p:txBody>
        </p:sp>
        <p:sp>
          <p:nvSpPr>
            <p:cNvPr id="42" name="Rectangle 41"/>
            <p:cNvSpPr/>
            <p:nvPr/>
          </p:nvSpPr>
          <p:spPr>
            <a:xfrm>
              <a:off x="137159" y="5342417"/>
              <a:ext cx="8869680" cy="762000"/>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4" name="Picture 43" descr="TAG_Logo_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82234" y="5535670"/>
              <a:ext cx="1577856" cy="445117"/>
            </a:xfrm>
            <a:prstGeom prst="rect">
              <a:avLst/>
            </a:prstGeom>
          </p:spPr>
        </p:pic>
      </p:grpSp>
      <p:sp>
        <p:nvSpPr>
          <p:cNvPr id="15" name="TextBox 14"/>
          <p:cNvSpPr txBox="1"/>
          <p:nvPr/>
        </p:nvSpPr>
        <p:spPr>
          <a:xfrm>
            <a:off x="320847" y="6337300"/>
            <a:ext cx="6961387" cy="307777"/>
          </a:xfrm>
          <a:prstGeom prst="rect">
            <a:avLst/>
          </a:prstGeom>
          <a:noFill/>
        </p:spPr>
        <p:txBody>
          <a:bodyPr wrap="square" rtlCol="0">
            <a:spAutoFit/>
          </a:bodyPr>
          <a:lstStyle/>
          <a:p>
            <a:r>
              <a:rPr lang="en-US" sz="1400" i="1" dirty="0" smtClean="0"/>
              <a:t>*Nancy </a:t>
            </a:r>
            <a:r>
              <a:rPr lang="en-US" sz="1400" i="1" dirty="0"/>
              <a:t>G. Ross, </a:t>
            </a:r>
            <a:r>
              <a:rPr lang="en-US" sz="1400" i="1" dirty="0" smtClean="0"/>
              <a:t>Partner, Mayer Brown LLP, </a:t>
            </a:r>
            <a:r>
              <a:rPr lang="en-US" sz="1400" i="1" dirty="0"/>
              <a:t>ERISA Litigation Practice Co-Chair</a:t>
            </a:r>
          </a:p>
        </p:txBody>
      </p:sp>
    </p:spTree>
    <p:extLst>
      <p:ext uri="{BB962C8B-B14F-4D97-AF65-F5344CB8AC3E}">
        <p14:creationId xmlns:p14="http://schemas.microsoft.com/office/powerpoint/2010/main" val="37229466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23334</TotalTime>
  <Words>1224</Words>
  <Application>Microsoft Macintosh PowerPoint</Application>
  <PresentationFormat>On-screen Show (4:3)</PresentationFormat>
  <Paragraphs>183</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Using Technology to Drive Better Outcomes</vt:lpstr>
      <vt:lpstr>PowerPoint Presentation</vt:lpstr>
      <vt:lpstr>Providing a Great Employer Experience</vt:lpstr>
      <vt:lpstr>The risk of typical plans</vt:lpstr>
      <vt:lpstr>PowerPoint Presentation</vt:lpstr>
      <vt:lpstr>TAG Solution - Compliance</vt:lpstr>
      <vt:lpstr>PowerPoint Presentation</vt:lpstr>
      <vt:lpstr>Working together to serve you</vt:lpstr>
      <vt:lpstr>Cost</vt:lpstr>
    </vt:vector>
  </TitlesOfParts>
  <Company>Magnet Media,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Benefits of a MEP</dc:title>
  <dc:creator>Neil Farnsworth</dc:creator>
  <cp:lastModifiedBy>Malinda Wood</cp:lastModifiedBy>
  <cp:revision>81</cp:revision>
  <cp:lastPrinted>2017-06-27T14:23:36Z</cp:lastPrinted>
  <dcterms:created xsi:type="dcterms:W3CDTF">2017-05-11T15:06:17Z</dcterms:created>
  <dcterms:modified xsi:type="dcterms:W3CDTF">2017-07-28T19:16:02Z</dcterms:modified>
</cp:coreProperties>
</file>