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90" r:id="rId4"/>
    <p:sldId id="274" r:id="rId5"/>
    <p:sldId id="275" r:id="rId6"/>
    <p:sldId id="260" r:id="rId7"/>
    <p:sldId id="262" r:id="rId8"/>
    <p:sldId id="264" r:id="rId9"/>
    <p:sldId id="259" r:id="rId10"/>
    <p:sldId id="271" r:id="rId11"/>
    <p:sldId id="265" r:id="rId12"/>
    <p:sldId id="284" r:id="rId13"/>
    <p:sldId id="281" r:id="rId14"/>
    <p:sldId id="278" r:id="rId15"/>
    <p:sldId id="282" r:id="rId16"/>
    <p:sldId id="279" r:id="rId17"/>
    <p:sldId id="283" r:id="rId18"/>
    <p:sldId id="269" r:id="rId19"/>
    <p:sldId id="272" r:id="rId20"/>
    <p:sldId id="270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2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6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4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2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6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023D-CB5D-D048-A285-601AAA0D4590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3AE50-0565-9148-81B2-6E36C66C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89200"/>
            <a:ext cx="4572000" cy="1856232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AG-Logo_TAG-Logo-Primary-Full-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3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55958" cy="1143000"/>
          </a:xfrm>
        </p:spPr>
        <p:txBody>
          <a:bodyPr/>
          <a:lstStyle/>
          <a:p>
            <a:r>
              <a:rPr lang="en-US" dirty="0"/>
              <a:t>You Can’t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G-Logo_TAG-Logo-Primary-Full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  <p:pic>
        <p:nvPicPr>
          <p:cNvPr id="7" name="Picture 6" descr="huy with hands on hip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" b="3050"/>
          <a:stretch/>
        </p:blipFill>
        <p:spPr>
          <a:xfrm>
            <a:off x="4956210" y="898553"/>
            <a:ext cx="2805566" cy="5380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 r="5686" b="5251"/>
          <a:stretch/>
        </p:blipFill>
        <p:spPr>
          <a:xfrm>
            <a:off x="5440947" y="1383161"/>
            <a:ext cx="2320829" cy="4896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83221" cy="4525963"/>
          </a:xfrm>
        </p:spPr>
        <p:txBody>
          <a:bodyPr/>
          <a:lstStyle/>
          <a:p>
            <a:r>
              <a:rPr lang="en-US" dirty="0"/>
              <a:t>Not with typical 401k plans</a:t>
            </a:r>
          </a:p>
          <a:p>
            <a:pPr lvl="1"/>
            <a:r>
              <a:rPr lang="en-US" dirty="0"/>
              <a:t>Most plans in America are “low functioning”, basic 401k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WITH TAG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“end </a:t>
            </a:r>
            <a:r>
              <a:rPr lang="en-US"/>
              <a:t>to end</a:t>
            </a:r>
            <a:r>
              <a:rPr lang="en-US" dirty="0"/>
              <a:t>” provider, </a:t>
            </a:r>
            <a:br>
              <a:rPr lang="en-US" dirty="0"/>
            </a:br>
            <a:r>
              <a:rPr lang="en-US" dirty="0"/>
              <a:t>not a “low functioning” provider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outsource </a:t>
            </a:r>
            <a:br>
              <a:rPr lang="en-US" dirty="0"/>
            </a:br>
            <a:r>
              <a:rPr lang="en-US" dirty="0"/>
              <a:t>all the negatives to TAG</a:t>
            </a:r>
          </a:p>
          <a:p>
            <a:r>
              <a:rPr lang="en-US" dirty="0"/>
              <a:t>You can keep all the positives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G-Logo_TAG-Logo-Primary-Full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  <p:pic>
        <p:nvPicPr>
          <p:cNvPr id="7" name="Picture 6" descr="Happy gu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65" y="884265"/>
            <a:ext cx="235572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8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Administrative Requirements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835695" y="3494935"/>
            <a:ext cx="6364967" cy="1486292"/>
            <a:chOff x="10835695" y="3494935"/>
            <a:chExt cx="6364967" cy="1486292"/>
          </a:xfrm>
        </p:grpSpPr>
        <p:pic>
          <p:nvPicPr>
            <p:cNvPr id="6" name="Picture 5" descr="TAG Logo_TAG Logo Tagline Full Color CMYK copy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5083" y="4657907"/>
              <a:ext cx="5935579" cy="3233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835695" y="3494935"/>
              <a:ext cx="616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Open Sans Light"/>
                  <a:cs typeface="Open Sans Light"/>
                </a:rPr>
                <a:t>Sponsor Responsibilities without TAG</a:t>
              </a:r>
            </a:p>
          </p:txBody>
        </p:sp>
      </p:grpSp>
      <p:sp>
        <p:nvSpPr>
          <p:cNvPr id="12" name="Rectangle 11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AG-Logo_TAG-Logo-Primary-Full-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  <p:pic>
        <p:nvPicPr>
          <p:cNvPr id="15" name="Picture 14" descr="TAG Logo_TAG Logo Tagline Full Color CMYK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550" y="1428058"/>
            <a:ext cx="5935579" cy="323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2287" y="1097783"/>
            <a:ext cx="61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 Light"/>
                <a:cs typeface="Open Sans Light"/>
              </a:rPr>
              <a:t>Sponsor Responsibilities without TAG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316" y="1917050"/>
            <a:ext cx="7366000" cy="4759766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Signing &amp; Filing Form 5500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Employee Communications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404(a)(5)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404(c)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408(b)(2)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Benefit Payments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Blackout Periods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Summary Plan Description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Document Requests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Legal Process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Retirement Plan Tax Issues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Pre-Populated Year-End</a:t>
            </a:r>
          </a:p>
          <a:p>
            <a:pPr>
              <a:lnSpc>
                <a:spcPct val="130000"/>
              </a:lnSpc>
            </a:pPr>
            <a:endParaRPr lang="en-US" b="1" dirty="0">
              <a:latin typeface="Open Sans Light"/>
              <a:cs typeface="Open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0358" y="1917050"/>
            <a:ext cx="4117473" cy="439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Questionnaire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Select and Monitor</a:t>
            </a:r>
            <a:br>
              <a:rPr lang="en-US" b="1" dirty="0">
                <a:latin typeface="Open Sans Light"/>
                <a:cs typeface="Open Sans Light"/>
              </a:rPr>
            </a:br>
            <a:r>
              <a:rPr lang="en-US" b="1" dirty="0">
                <a:latin typeface="Open Sans Light"/>
                <a:cs typeface="Open Sans Light"/>
              </a:rPr>
              <a:t>Investment Menu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Quarterly Investment</a:t>
            </a:r>
            <a:br>
              <a:rPr lang="en-US" b="1" dirty="0">
                <a:latin typeface="Open Sans Light"/>
                <a:cs typeface="Open Sans Light"/>
              </a:rPr>
            </a:br>
            <a:r>
              <a:rPr lang="en-US" b="1" dirty="0">
                <a:latin typeface="Open Sans Light"/>
                <a:cs typeface="Open Sans Light"/>
              </a:rPr>
              <a:t>Meetings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Spousal Consent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Filing of Form 8955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Error Correction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Rate Change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Distribution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Loan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Eligibility Reports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4269" y="1917050"/>
            <a:ext cx="3168316" cy="433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QDRO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402(g) Limit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Lost Earnings Calculations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Final Census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Trustee Duties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QDRO Determinations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Upload Payroll Files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Provide Year End Data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Plan Design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Work With DOL or IRS for</a:t>
            </a:r>
            <a:br>
              <a:rPr lang="en-US" b="1" dirty="0">
                <a:latin typeface="Open Sans Light"/>
                <a:cs typeface="Open Sans Light"/>
              </a:rPr>
            </a:br>
            <a:r>
              <a:rPr lang="en-US" b="1" dirty="0">
                <a:latin typeface="Open Sans Light"/>
                <a:cs typeface="Open Sans Light"/>
              </a:rPr>
              <a:t>Issue Resolution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G-Logo_TAG-Logo-Primary-Full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8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800" b="0" dirty="0">
                <a:latin typeface="Open Sans Semibold"/>
                <a:cs typeface="Open Sans Semibold"/>
              </a:rPr>
              <a:t>Optimize Efficiency/Ease of Administration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8751" y="1458335"/>
            <a:ext cx="2660091" cy="1487895"/>
            <a:chOff x="6768020" y="436065"/>
            <a:chExt cx="2660091" cy="1487895"/>
          </a:xfrm>
        </p:grpSpPr>
        <p:pic>
          <p:nvPicPr>
            <p:cNvPr id="13" name="Picture 12" descr="TAG Logo_TAG Logo Tagline Full Color CMYK copy.jpg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1169" y="683116"/>
              <a:ext cx="1600200" cy="274320"/>
            </a:xfrm>
            <a:prstGeom prst="rect">
              <a:avLst/>
            </a:prstGeom>
          </p:spPr>
        </p:pic>
        <p:pic>
          <p:nvPicPr>
            <p:cNvPr id="14" name="Picture 13" descr="WTH circle gray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16466">
              <a:off x="6940560" y="941839"/>
              <a:ext cx="1974840" cy="98212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768020" y="941839"/>
              <a:ext cx="26600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Open Sans Semibold"/>
                  <a:cs typeface="Open Sans Semibold"/>
                </a:rPr>
                <a:t>Upload Payroll Files</a:t>
              </a:r>
            </a:p>
            <a:p>
              <a:r>
                <a:rPr lang="en-US" dirty="0">
                  <a:solidFill>
                    <a:schemeClr val="accent6"/>
                  </a:solidFill>
                  <a:latin typeface="Open Sans Semibold"/>
                  <a:cs typeface="Open Sans Semibold"/>
                </a:rPr>
                <a:t>Monitor TAG</a:t>
              </a:r>
            </a:p>
            <a:p>
              <a:r>
                <a:rPr lang="en-US" dirty="0">
                  <a:solidFill>
                    <a:schemeClr val="accent6"/>
                  </a:solidFill>
                  <a:latin typeface="Open Sans Semibold"/>
                  <a:cs typeface="Open Sans Semibold"/>
                </a:rPr>
                <a:t>Provide Year End Data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4019" y="436065"/>
              <a:ext cx="17145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i="1" dirty="0">
                  <a:solidFill>
                    <a:schemeClr val="accent6"/>
                  </a:solidFill>
                  <a:latin typeface="Open Sans Extrabold"/>
                  <a:cs typeface="Open Sans Extrabold"/>
                </a:rPr>
                <a:t>WITH TAG</a:t>
              </a:r>
            </a:p>
          </p:txBody>
        </p:sp>
      </p:grpSp>
      <p:pic>
        <p:nvPicPr>
          <p:cNvPr id="10" name="Picture 9" descr="TAG Logo_TAG Logo Tagline Full Color CMYK copy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696" y="3338677"/>
            <a:ext cx="1600200" cy="274320"/>
          </a:xfrm>
          <a:prstGeom prst="rect">
            <a:avLst/>
          </a:prstGeom>
        </p:spPr>
      </p:pic>
      <p:pic>
        <p:nvPicPr>
          <p:cNvPr id="11" name="Picture 10" descr="TAG Logo_TAG Logo Tagline Full Color CMYK copy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696" y="5706819"/>
            <a:ext cx="1600200" cy="27432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522201" y="3513054"/>
            <a:ext cx="2033191" cy="2284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4000">
                <a:solidFill>
                  <a:srgbClr val="F79646"/>
                </a:solidFill>
                <a:latin typeface="Open Sans Extrabold"/>
                <a:cs typeface="Open Sans Extrabold"/>
              </a:rPr>
              <a:t>TAG 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600">
                <a:latin typeface="Open Sans Light"/>
                <a:cs typeface="Open Sans Light"/>
              </a:rPr>
              <a:t>performs 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5400">
                <a:solidFill>
                  <a:schemeClr val="accent6"/>
                </a:solidFill>
                <a:latin typeface="Open Sans Extrabold"/>
                <a:cs typeface="Open Sans Extrabold"/>
              </a:rPr>
              <a:t>99%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600">
                <a:latin typeface="Open Sans Light"/>
                <a:cs typeface="Open Sans Light"/>
              </a:rPr>
              <a:t>of Administrative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600">
                <a:latin typeface="Open Sans Light"/>
                <a:cs typeface="Open Sans Light"/>
              </a:rPr>
              <a:t>Tasks</a:t>
            </a:r>
            <a:endParaRPr lang="en-US" sz="1600" dirty="0"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75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heel spokes="1"/>
      </p:transition>
    </mc:Choice>
    <mc:Fallback xmlns="">
      <p:transition xmlns:p14="http://schemas.microsoft.com/office/powerpoint/2010/main" spd="slow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76" y="1600200"/>
            <a:ext cx="3977774" cy="913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Failure of DOL audits</a:t>
            </a:r>
          </a:p>
          <a:p>
            <a:pPr marL="0" indent="0" algn="ctr">
              <a:buNone/>
            </a:pPr>
            <a:r>
              <a:rPr lang="en-US" dirty="0"/>
              <a:t>67.7%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8255" y="1600200"/>
            <a:ext cx="3636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Average Fine</a:t>
            </a:r>
          </a:p>
          <a:p>
            <a:pPr algn="ctr"/>
            <a:r>
              <a:rPr lang="en-US" sz="3200" dirty="0"/>
              <a:t>$280K </a:t>
            </a:r>
          </a:p>
          <a:p>
            <a:endParaRPr lang="en-US" sz="3200" dirty="0"/>
          </a:p>
        </p:txBody>
      </p:sp>
      <p:pic>
        <p:nvPicPr>
          <p:cNvPr id="7" name="Picture 6" descr="files-1614223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0" y="2954421"/>
            <a:ext cx="3946346" cy="3085138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AG-Logo_TAG-Logo-Primary-Full-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31" y="2680835"/>
            <a:ext cx="4507057" cy="37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s-1614223_1920.jp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7" y="1230479"/>
            <a:ext cx="3196983" cy="2499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7" y="1778668"/>
            <a:ext cx="3154948" cy="5521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Failure of DOL audits</a:t>
            </a:r>
          </a:p>
          <a:p>
            <a:pPr marL="0" indent="0" algn="ctr">
              <a:buNone/>
            </a:pPr>
            <a:r>
              <a:rPr lang="en-US" sz="4400" b="1" dirty="0"/>
              <a:t>67.7%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7" y="3729788"/>
            <a:ext cx="3339631" cy="2791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31" y="4461042"/>
            <a:ext cx="3636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Average Fine</a:t>
            </a:r>
          </a:p>
          <a:p>
            <a:pPr algn="ctr"/>
            <a:r>
              <a:rPr lang="en-US" sz="4400" b="1" dirty="0"/>
              <a:t>$280K </a:t>
            </a:r>
          </a:p>
          <a:p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42" y="1772759"/>
            <a:ext cx="3529263" cy="1432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0810" y="3454595"/>
            <a:ext cx="1771226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Zero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Failures</a:t>
            </a:r>
          </a:p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Zero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Fines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AG-Logo_TAG-Logo-Primary-Full-Colo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83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thouse-1223280_1920.jpg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1" y="0"/>
            <a:ext cx="10414371" cy="694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44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i="1" dirty="0"/>
              <a:t>“Tsunami of Lawsuits”</a:t>
            </a:r>
            <a:br>
              <a:rPr lang="en-US" sz="4000" i="1" dirty="0"/>
            </a:br>
            <a:r>
              <a:rPr lang="en-US" sz="2800" b="1" dirty="0"/>
              <a:t>Forbes Magazine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832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Fiduciary Liability</a:t>
            </a:r>
          </a:p>
          <a:p>
            <a:r>
              <a:rPr lang="en-US" dirty="0"/>
              <a:t>Errors in Administration</a:t>
            </a:r>
            <a:br>
              <a:rPr lang="en-US" dirty="0"/>
            </a:br>
            <a:r>
              <a:rPr lang="en-US" dirty="0"/>
              <a:t>and Investments</a:t>
            </a:r>
          </a:p>
          <a:p>
            <a:r>
              <a:rPr lang="en-US" dirty="0"/>
              <a:t>Personal Liability</a:t>
            </a:r>
          </a:p>
          <a:p>
            <a:r>
              <a:rPr lang="en-US" dirty="0"/>
              <a:t>Large Employers</a:t>
            </a:r>
          </a:p>
          <a:p>
            <a:pPr lvl="1"/>
            <a:r>
              <a:rPr lang="en-US" dirty="0"/>
              <a:t>Lockheed Martin</a:t>
            </a:r>
          </a:p>
          <a:p>
            <a:pPr lvl="1"/>
            <a:r>
              <a:rPr lang="en-US" dirty="0"/>
              <a:t>Edison International</a:t>
            </a:r>
          </a:p>
          <a:p>
            <a:r>
              <a:rPr lang="en-US" dirty="0"/>
              <a:t>Smaller Employers</a:t>
            </a:r>
          </a:p>
          <a:p>
            <a:pPr lvl="1"/>
            <a:r>
              <a:rPr lang="en-US" dirty="0" err="1"/>
              <a:t>LaMettry’s</a:t>
            </a:r>
            <a:r>
              <a:rPr lang="en-US" dirty="0"/>
              <a:t> Body Shop</a:t>
            </a:r>
          </a:p>
          <a:p>
            <a:pPr lvl="2"/>
            <a:r>
              <a:rPr lang="en-US" dirty="0"/>
              <a:t>Minnesota</a:t>
            </a:r>
          </a:p>
        </p:txBody>
      </p:sp>
      <p:pic>
        <p:nvPicPr>
          <p:cNvPr id="5" name="Picture 4" descr="litigation defini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84252"/>
            <a:ext cx="2700178" cy="1826132"/>
          </a:xfrm>
          <a:prstGeom prst="rect">
            <a:avLst/>
          </a:prstGeom>
        </p:spPr>
      </p:pic>
      <p:pic>
        <p:nvPicPr>
          <p:cNvPr id="6" name="Picture 5" descr="law-1063249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58885"/>
            <a:ext cx="2756369" cy="2067277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6"/>
          <a:stretch/>
        </p:blipFill>
        <p:spPr>
          <a:xfrm>
            <a:off x="7730667" y="6279225"/>
            <a:ext cx="1174108" cy="35763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5166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thouse-1223280_1920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888" y="-84914"/>
            <a:ext cx="10414371" cy="694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44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i="1" dirty="0"/>
              <a:t>“Tsunami of Lawsuits”</a:t>
            </a:r>
            <a:br>
              <a:rPr lang="en-US" sz="4000" i="1" dirty="0"/>
            </a:br>
            <a:r>
              <a:rPr lang="en-US" sz="2800" b="1" dirty="0"/>
              <a:t>Forbes Magazine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832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Fiduciary Liability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Errors in Administration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Investments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Personal Liability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Large Employers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Lockheed Martin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Edison International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Smaller Employers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LaMettry’s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Body Shop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Minnesota</a:t>
            </a:r>
          </a:p>
        </p:txBody>
      </p:sp>
      <p:pic>
        <p:nvPicPr>
          <p:cNvPr id="5" name="Picture 4" descr="litigation definition.pn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84252"/>
            <a:ext cx="2700178" cy="1826132"/>
          </a:xfrm>
          <a:prstGeom prst="rect">
            <a:avLst/>
          </a:prstGeom>
        </p:spPr>
      </p:pic>
      <p:pic>
        <p:nvPicPr>
          <p:cNvPr id="6" name="Picture 5" descr="law-1063249_1920.jpg"/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58885"/>
            <a:ext cx="2756369" cy="20672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0512" y="-2140146"/>
            <a:ext cx="643543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0" dirty="0">
                <a:ln w="76200" cmpd="sng">
                  <a:solidFill>
                    <a:srgbClr val="FFFFFF"/>
                  </a:solidFill>
                </a:ln>
                <a:solidFill>
                  <a:schemeClr val="accent6"/>
                </a:solidFill>
                <a:latin typeface="Webdings"/>
                <a:ea typeface="Webdings"/>
                <a:cs typeface="Webdings"/>
              </a:rPr>
              <a:t></a:t>
            </a:r>
            <a:endParaRPr lang="en-US" sz="60000" dirty="0">
              <a:ln w="76200" cmpd="sng">
                <a:solidFill>
                  <a:srgbClr val="FFFFFF"/>
                </a:solidFill>
              </a:ln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66" y="1354234"/>
            <a:ext cx="3529263" cy="1432880"/>
          </a:xfrm>
          <a:prstGeom prst="rect">
            <a:avLst/>
          </a:prstGeom>
          <a:effectLst>
            <a:glow rad="736600">
              <a:schemeClr val="bg1">
                <a:alpha val="68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2981388" y="3036070"/>
            <a:ext cx="32218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17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65100">
                    <a:schemeClr val="bg1">
                      <a:alpha val="61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Zero</a:t>
            </a:r>
            <a:endParaRPr lang="en-US" sz="9600" b="1" dirty="0">
              <a:ln w="317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65100">
                  <a:schemeClr val="bg1">
                    <a:alpha val="61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241300">
                    <a:schemeClr val="bg1">
                      <a:alpha val="53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Lawsuits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6"/>
          <a:stretch/>
        </p:blipFill>
        <p:spPr>
          <a:xfrm>
            <a:off x="7730667" y="6279225"/>
            <a:ext cx="1174108" cy="35763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710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Comparable on plan level</a:t>
            </a:r>
          </a:p>
          <a:p>
            <a:r>
              <a:rPr lang="en-US" dirty="0"/>
              <a:t>Much lower when considering</a:t>
            </a:r>
          </a:p>
          <a:p>
            <a:pPr lvl="1"/>
            <a:r>
              <a:rPr lang="en-US" dirty="0"/>
              <a:t>Repurposing of resources</a:t>
            </a:r>
          </a:p>
          <a:p>
            <a:pPr lvl="1"/>
            <a:r>
              <a:rPr lang="en-US" dirty="0"/>
              <a:t>Risk of audit failure</a:t>
            </a:r>
          </a:p>
          <a:p>
            <a:pPr lvl="1"/>
            <a:r>
              <a:rPr lang="en-US" dirty="0"/>
              <a:t>Risk of lawsuit</a:t>
            </a:r>
          </a:p>
          <a:p>
            <a:r>
              <a:rPr lang="en-US" dirty="0"/>
              <a:t>Low cost annual audit if your company has over 100 employees</a:t>
            </a:r>
          </a:p>
          <a:p>
            <a:r>
              <a:rPr lang="en-US" dirty="0"/>
              <a:t>Lowest cost plan available on the market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G-Logo_TAG-Logo-Primary-Full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41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TAG is the largest “end to end” 401k provider in the US with over 100,000 participants</a:t>
            </a:r>
          </a:p>
          <a:p>
            <a:pPr lvl="1"/>
            <a:r>
              <a:rPr lang="en-US" dirty="0"/>
              <a:t>Gold Standard in the industry for fiduciary </a:t>
            </a:r>
            <a:r>
              <a:rPr lang="en-US" dirty="0" smtClean="0"/>
              <a:t>outsourcing</a:t>
            </a:r>
          </a:p>
          <a:p>
            <a:pPr lvl="1"/>
            <a:r>
              <a:rPr lang="en-US" dirty="0" smtClean="0"/>
              <a:t>Power of aggregation $1B </a:t>
            </a:r>
            <a:r>
              <a:rPr lang="en-US" dirty="0" err="1" smtClean="0"/>
              <a:t>vs</a:t>
            </a:r>
            <a:r>
              <a:rPr lang="en-US" dirty="0" smtClean="0"/>
              <a:t> $10M</a:t>
            </a:r>
            <a:endParaRPr lang="en-US" dirty="0"/>
          </a:p>
          <a:p>
            <a:r>
              <a:rPr lang="en-US" dirty="0"/>
              <a:t>Transamerica is one of the largest record keepers in the US with over 40 industry awards for excellence</a:t>
            </a:r>
          </a:p>
          <a:p>
            <a:r>
              <a:rPr lang="en-US" dirty="0"/>
              <a:t>Mercer is one of the largest financial services companies globally with AUM of over $150B and 5,900 investment managers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G-Logo_TAG-Logo-Primary-Full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Outsourcing since 2002</a:t>
            </a:r>
          </a:p>
          <a:p>
            <a:pPr lvl="1"/>
            <a:r>
              <a:rPr lang="en-US" dirty="0" smtClean="0"/>
              <a:t>Transamerica’s </a:t>
            </a:r>
            <a:r>
              <a:rPr lang="en-US" dirty="0"/>
              <a:t>largest Exchange product</a:t>
            </a:r>
          </a:p>
          <a:p>
            <a:pPr lvl="1"/>
            <a:r>
              <a:rPr lang="en-US" dirty="0"/>
              <a:t>Largest “end to end” 401K in </a:t>
            </a:r>
            <a:r>
              <a:rPr lang="en-US" dirty="0" smtClean="0"/>
              <a:t>America</a:t>
            </a:r>
          </a:p>
          <a:p>
            <a:pPr lvl="2"/>
            <a:r>
              <a:rPr lang="en-US" dirty="0" smtClean="0"/>
              <a:t>Administrative Fiduciary</a:t>
            </a:r>
          </a:p>
          <a:p>
            <a:pPr lvl="2"/>
            <a:r>
              <a:rPr lang="en-US" dirty="0" smtClean="0"/>
              <a:t>Investment Fiduciary</a:t>
            </a:r>
            <a:endParaRPr lang="en-US" dirty="0"/>
          </a:p>
          <a:p>
            <a:pPr lvl="1"/>
            <a:r>
              <a:rPr lang="en-US" dirty="0"/>
              <a:t>Largest </a:t>
            </a:r>
            <a:r>
              <a:rPr lang="en-US" dirty="0" smtClean="0"/>
              <a:t>provider of fiduciary protection</a:t>
            </a:r>
          </a:p>
          <a:p>
            <a:pPr lvl="1"/>
            <a:r>
              <a:rPr lang="en-US" dirty="0" smtClean="0"/>
              <a:t>3(16) – TAG</a:t>
            </a:r>
          </a:p>
          <a:p>
            <a:pPr lvl="1"/>
            <a:r>
              <a:rPr lang="en-US" dirty="0" smtClean="0"/>
              <a:t>3(38) - Mercer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G-Logo_TAG-Logo-Primary-Full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for the best 401k in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the TAG Letter of Intent.</a:t>
            </a:r>
          </a:p>
          <a:p>
            <a:r>
              <a:rPr lang="en-US" dirty="0" smtClean="0"/>
              <a:t>A TAG person will be in touch to discuss required documents and answer any questions.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6000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G-Logo_TAG-Logo-Primary-Full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AG-Logo_TAG-Logo-Primary-Full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  <p:pic>
        <p:nvPicPr>
          <p:cNvPr id="8" name="Picture 7" descr="hf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6" y="1938421"/>
            <a:ext cx="8234947" cy="3431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31" y="378340"/>
            <a:ext cx="3529263" cy="14328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767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G-Logo_TAG-Logo-Primary-Full-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Presence</a:t>
            </a:r>
          </a:p>
        </p:txBody>
      </p:sp>
    </p:spTree>
    <p:extLst>
      <p:ext uri="{BB962C8B-B14F-4D97-AF65-F5344CB8AC3E}">
        <p14:creationId xmlns:p14="http://schemas.microsoft.com/office/powerpoint/2010/main" val="31555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a Business Want a </a:t>
            </a:r>
            <a:r>
              <a:rPr lang="en-US" dirty="0"/>
              <a:t>401k?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34" y="1438788"/>
            <a:ext cx="3499104" cy="2417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15" y="4368048"/>
            <a:ext cx="2698908" cy="1875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7" y="3083838"/>
            <a:ext cx="2697574" cy="17913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946" y="1600200"/>
            <a:ext cx="4007853" cy="1340853"/>
          </a:xfrm>
        </p:spPr>
        <p:txBody>
          <a:bodyPr/>
          <a:lstStyle/>
          <a:p>
            <a:r>
              <a:rPr lang="en-US" dirty="0"/>
              <a:t>Increase administrative tasks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8946" y="2965358"/>
            <a:ext cx="4007853" cy="1650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 governmental regulation scrutiny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78946" y="4875196"/>
            <a:ext cx="4007853" cy="14418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 liability for yourself and your company</a:t>
            </a: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AG-Logo_TAG-Logo-Primary-Full-Colo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</a:t>
            </a:r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946" y="1600200"/>
            <a:ext cx="4007853" cy="13408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 a valuable company benefit?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8946" y="2965358"/>
            <a:ext cx="4007853" cy="1650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Allow </a:t>
            </a:r>
            <a:r>
              <a:rPr lang="en-US" dirty="0" smtClean="0"/>
              <a:t>owners/managers </a:t>
            </a:r>
            <a:r>
              <a:rPr lang="en-US" dirty="0"/>
              <a:t>and </a:t>
            </a:r>
            <a:r>
              <a:rPr lang="en-US" dirty="0" smtClean="0"/>
              <a:t>their employees </a:t>
            </a:r>
            <a:r>
              <a:rPr lang="en-US" dirty="0"/>
              <a:t>to retire comfortably?</a:t>
            </a:r>
            <a:br>
              <a:rPr lang="en-US" dirty="0"/>
            </a:b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78946" y="4615894"/>
            <a:ext cx="4007853" cy="144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Aid in recruitment and retention?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9481"/>
          <a:stretch/>
        </p:blipFill>
        <p:spPr>
          <a:xfrm>
            <a:off x="457200" y="1390479"/>
            <a:ext cx="4017332" cy="4888746"/>
          </a:xfrm>
          <a:prstGeom prst="rect">
            <a:avLst/>
          </a:prstGeom>
        </p:spPr>
      </p:pic>
      <p:sp>
        <p:nvSpPr>
          <p:cNvPr id="14" name="Rectangle 1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AG-Logo_TAG-Logo-Primary-Full-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8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Administrative Requirements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835695" y="3494935"/>
            <a:ext cx="6364967" cy="1486292"/>
            <a:chOff x="10835695" y="3494935"/>
            <a:chExt cx="6364967" cy="1486292"/>
          </a:xfrm>
        </p:grpSpPr>
        <p:pic>
          <p:nvPicPr>
            <p:cNvPr id="6" name="Picture 5" descr="TAG Logo_TAG Logo Tagline Full Color CMYK copy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5083" y="4657907"/>
              <a:ext cx="5935579" cy="3233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835695" y="3494935"/>
              <a:ext cx="6162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Open Sans Light"/>
                  <a:cs typeface="Open Sans Light"/>
                </a:rPr>
                <a:t>Sponsor Responsibilities without TAG</a:t>
              </a:r>
            </a:p>
          </p:txBody>
        </p:sp>
      </p:grpSp>
      <p:sp>
        <p:nvSpPr>
          <p:cNvPr id="12" name="Rectangle 11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AG-Logo_TAG-Logo-Primary-Full-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  <p:pic>
        <p:nvPicPr>
          <p:cNvPr id="15" name="Picture 14" descr="TAG Logo_TAG Logo Tagline Full Color CMYK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550" y="1428058"/>
            <a:ext cx="5935579" cy="323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2287" y="1097783"/>
            <a:ext cx="61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 Light"/>
                <a:cs typeface="Open Sans Light"/>
              </a:rPr>
              <a:t>Sponsor Responsibilities without TAG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316" y="1917050"/>
            <a:ext cx="7366000" cy="4759766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Signing &amp; Filing Form 5500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Employee Communications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404(a)(5)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404(c)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408(b)(2)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Benefit Payments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Blackout Periods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Summary Plan Description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Document Requests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Legal Process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Retirement Plan Tax Issues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Pre-Populated Year-End</a:t>
            </a:r>
          </a:p>
          <a:p>
            <a:pPr>
              <a:lnSpc>
                <a:spcPct val="130000"/>
              </a:lnSpc>
            </a:pPr>
            <a:endParaRPr lang="en-US" b="1" dirty="0">
              <a:latin typeface="Open Sans Light"/>
              <a:cs typeface="Open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0358" y="1917050"/>
            <a:ext cx="4117473" cy="439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Questionnaire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Select and Monitor</a:t>
            </a:r>
            <a:br>
              <a:rPr lang="en-US" b="1" dirty="0">
                <a:latin typeface="Open Sans Light"/>
                <a:cs typeface="Open Sans Light"/>
              </a:rPr>
            </a:br>
            <a:r>
              <a:rPr lang="en-US" b="1" dirty="0">
                <a:latin typeface="Open Sans Light"/>
                <a:cs typeface="Open Sans Light"/>
              </a:rPr>
              <a:t>Investment Menu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Quarterly Investment</a:t>
            </a:r>
            <a:br>
              <a:rPr lang="en-US" b="1" dirty="0">
                <a:latin typeface="Open Sans Light"/>
                <a:cs typeface="Open Sans Light"/>
              </a:rPr>
            </a:br>
            <a:r>
              <a:rPr lang="en-US" b="1" dirty="0">
                <a:latin typeface="Open Sans Light"/>
                <a:cs typeface="Open Sans Light"/>
              </a:rPr>
              <a:t>Meetings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Spousal Consent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Filing of Form 8955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Error Correction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Rate Change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Distribution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Loan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Eligibility Reports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4269" y="1917050"/>
            <a:ext cx="3168316" cy="433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QDRO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402(g) Limit Reports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Lost Earnings Calculations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Final Census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Trustee Duties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QDRO Determinations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Upload Payroll Files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Provide Year End Data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Plan Design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>
                <a:latin typeface="Open Sans Light"/>
                <a:cs typeface="Open Sans Light"/>
              </a:rPr>
              <a:t>Work With DOL or IRS for</a:t>
            </a:r>
            <a:br>
              <a:rPr lang="en-US" b="1" dirty="0">
                <a:latin typeface="Open Sans Light"/>
                <a:cs typeface="Open Sans Light"/>
              </a:rPr>
            </a:br>
            <a:r>
              <a:rPr lang="en-US" b="1" dirty="0">
                <a:latin typeface="Open Sans Light"/>
                <a:cs typeface="Open Sans Light"/>
              </a:rPr>
              <a:t>Issue Resolution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76" y="1600200"/>
            <a:ext cx="3977774" cy="913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Failure of DOL audits</a:t>
            </a:r>
          </a:p>
          <a:p>
            <a:pPr marL="0" indent="0" algn="ctr">
              <a:buNone/>
            </a:pPr>
            <a:r>
              <a:rPr lang="en-US" dirty="0"/>
              <a:t>67.7%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30" y="2637739"/>
            <a:ext cx="4356170" cy="3641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8255" y="1600200"/>
            <a:ext cx="3636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Average Fine</a:t>
            </a:r>
          </a:p>
          <a:p>
            <a:pPr algn="ctr"/>
            <a:r>
              <a:rPr lang="en-US" sz="3200" dirty="0"/>
              <a:t>$280K </a:t>
            </a:r>
          </a:p>
          <a:p>
            <a:endParaRPr lang="en-US" sz="3200" dirty="0"/>
          </a:p>
        </p:txBody>
      </p:sp>
      <p:pic>
        <p:nvPicPr>
          <p:cNvPr id="7" name="Picture 6" descr="files-1614223_1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0" y="2954421"/>
            <a:ext cx="3946346" cy="3085138"/>
          </a:xfrm>
          <a:prstGeom prst="rect">
            <a:avLst/>
          </a:prstGeom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AG-Logo_TAG-Logo-Primary-Full-Colo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  <a:ln w="127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8739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thouse-1223280_1920.jpg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1" y="0"/>
            <a:ext cx="10414371" cy="6942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44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i="1" dirty="0"/>
              <a:t>“Tsunami of Lawsuits”</a:t>
            </a:r>
            <a:br>
              <a:rPr lang="en-US" sz="4000" i="1" dirty="0"/>
            </a:br>
            <a:r>
              <a:rPr lang="en-US" sz="2800" b="1" dirty="0"/>
              <a:t>Forbes Magazine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832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Fiduciary Liability</a:t>
            </a:r>
          </a:p>
          <a:p>
            <a:r>
              <a:rPr lang="en-US" dirty="0"/>
              <a:t>Errors in Administration</a:t>
            </a:r>
            <a:br>
              <a:rPr lang="en-US" dirty="0"/>
            </a:br>
            <a:r>
              <a:rPr lang="en-US" dirty="0"/>
              <a:t>and Investments</a:t>
            </a:r>
          </a:p>
          <a:p>
            <a:r>
              <a:rPr lang="en-US" dirty="0"/>
              <a:t>Personal Liability</a:t>
            </a:r>
          </a:p>
          <a:p>
            <a:r>
              <a:rPr lang="en-US" dirty="0"/>
              <a:t>Large Employers</a:t>
            </a:r>
          </a:p>
          <a:p>
            <a:pPr lvl="1"/>
            <a:r>
              <a:rPr lang="en-US" dirty="0"/>
              <a:t>Lockheed Martin</a:t>
            </a:r>
          </a:p>
          <a:p>
            <a:pPr lvl="1"/>
            <a:r>
              <a:rPr lang="en-US" dirty="0"/>
              <a:t>Edison International</a:t>
            </a:r>
          </a:p>
          <a:p>
            <a:r>
              <a:rPr lang="en-US" dirty="0"/>
              <a:t>Smaller Employers</a:t>
            </a:r>
          </a:p>
          <a:p>
            <a:pPr lvl="1"/>
            <a:r>
              <a:rPr lang="en-US" dirty="0" err="1"/>
              <a:t>LaMettry’s</a:t>
            </a:r>
            <a:r>
              <a:rPr lang="en-US" dirty="0"/>
              <a:t> Body Shop</a:t>
            </a:r>
          </a:p>
          <a:p>
            <a:pPr lvl="2"/>
            <a:r>
              <a:rPr lang="en-US" dirty="0"/>
              <a:t>Minnesota</a:t>
            </a:r>
          </a:p>
        </p:txBody>
      </p:sp>
      <p:pic>
        <p:nvPicPr>
          <p:cNvPr id="5" name="Picture 4" descr="litigation defini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84252"/>
            <a:ext cx="2700178" cy="1826132"/>
          </a:xfrm>
          <a:prstGeom prst="rect">
            <a:avLst/>
          </a:prstGeom>
        </p:spPr>
      </p:pic>
      <p:pic>
        <p:nvPicPr>
          <p:cNvPr id="6" name="Picture 5" descr="law-1063249_19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58885"/>
            <a:ext cx="2756369" cy="2067277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6"/>
          <a:stretch/>
        </p:blipFill>
        <p:spPr>
          <a:xfrm>
            <a:off x="7730667" y="6279225"/>
            <a:ext cx="1174108" cy="35763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6720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7160" y="6446865"/>
            <a:ext cx="7472215" cy="1588"/>
          </a:xfrm>
          <a:prstGeom prst="line">
            <a:avLst/>
          </a:prstGeom>
          <a:ln w="127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G-Logo_TAG-Logo-Primary-Full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775" y="6279225"/>
            <a:ext cx="1143000" cy="320040"/>
          </a:xfrm>
          <a:prstGeom prst="rect">
            <a:avLst/>
          </a:prstGeom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137160" y="102870"/>
            <a:ext cx="8869680" cy="66522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99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55958" cy="1143000"/>
          </a:xfrm>
        </p:spPr>
        <p:txBody>
          <a:bodyPr/>
          <a:lstStyle/>
          <a:p>
            <a:r>
              <a:rPr lang="en-US" dirty="0"/>
              <a:t>What If?	</a:t>
            </a:r>
          </a:p>
        </p:txBody>
      </p:sp>
      <p:pic>
        <p:nvPicPr>
          <p:cNvPr id="7" name="Picture 6" descr="huy with hands on hip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7" b="3050"/>
          <a:stretch/>
        </p:blipFill>
        <p:spPr>
          <a:xfrm>
            <a:off x="4956210" y="898553"/>
            <a:ext cx="2805566" cy="5380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>
          <a:xfrm>
            <a:off x="5013158" y="1008132"/>
            <a:ext cx="2759826" cy="52710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5958" cy="4525963"/>
          </a:xfrm>
        </p:spPr>
        <p:txBody>
          <a:bodyPr/>
          <a:lstStyle/>
          <a:p>
            <a:r>
              <a:rPr lang="en-US" dirty="0"/>
              <a:t>You could accomplish all that you want to do without the things you don’t want?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23186</TotalTime>
  <Words>570</Words>
  <Application>Microsoft Macintosh PowerPoint</Application>
  <PresentationFormat>On-screen Show (4:3)</PresentationFormat>
  <Paragraphs>179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TAG Facts</vt:lpstr>
      <vt:lpstr>National Presence</vt:lpstr>
      <vt:lpstr>Why Does a Business Want a 401k?</vt:lpstr>
      <vt:lpstr>The Real Reasons</vt:lpstr>
      <vt:lpstr>Administrative Requirements</vt:lpstr>
      <vt:lpstr>Government Regulation</vt:lpstr>
      <vt:lpstr>“Tsunami of Lawsuits” Forbes Magazine</vt:lpstr>
      <vt:lpstr>What If? </vt:lpstr>
      <vt:lpstr>You Can’t</vt:lpstr>
      <vt:lpstr>YOU CAN WITH TAG Resources</vt:lpstr>
      <vt:lpstr>Administrative Requirements</vt:lpstr>
      <vt:lpstr>PowerPoint Presentation</vt:lpstr>
      <vt:lpstr>Government Regulation</vt:lpstr>
      <vt:lpstr>Government Regulation</vt:lpstr>
      <vt:lpstr>“Tsunami of Lawsuits” Forbes Magazine</vt:lpstr>
      <vt:lpstr>“Tsunami of Lawsuits” Forbes Magazine</vt:lpstr>
      <vt:lpstr>Cost</vt:lpstr>
      <vt:lpstr>How do we do it?</vt:lpstr>
      <vt:lpstr>Are you for the best 401k in America?</vt:lpstr>
      <vt:lpstr>PowerPoint Presentation</vt:lpstr>
    </vt:vector>
  </TitlesOfParts>
  <Company>Magnet Media,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 Resources</dc:title>
  <dc:creator>Neil Farnsworth</dc:creator>
  <cp:lastModifiedBy>Neil Farnsworth</cp:lastModifiedBy>
  <cp:revision>72</cp:revision>
  <cp:lastPrinted>2017-05-09T14:16:58Z</cp:lastPrinted>
  <dcterms:created xsi:type="dcterms:W3CDTF">2017-04-10T12:59:09Z</dcterms:created>
  <dcterms:modified xsi:type="dcterms:W3CDTF">2017-05-09T14:24:49Z</dcterms:modified>
</cp:coreProperties>
</file>